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4"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0691813" cy="7559675"/>
  <p:notesSz cx="6735763" cy="9866313"/>
  <p:defaultTextStyle>
    <a:defPPr>
      <a:defRPr lang="ja-JP"/>
    </a:defPPr>
    <a:lvl1pPr marL="0" algn="l" defTabSz="995507" rtl="0" eaLnBrk="1" latinLnBrk="0" hangingPunct="1">
      <a:defRPr kumimoji="1" sz="1960" kern="1200">
        <a:solidFill>
          <a:schemeClr val="tx1"/>
        </a:solidFill>
        <a:latin typeface="+mn-lt"/>
        <a:ea typeface="+mn-ea"/>
        <a:cs typeface="+mn-cs"/>
      </a:defRPr>
    </a:lvl1pPr>
    <a:lvl2pPr marL="497754" algn="l" defTabSz="995507" rtl="0" eaLnBrk="1" latinLnBrk="0" hangingPunct="1">
      <a:defRPr kumimoji="1" sz="1960" kern="1200">
        <a:solidFill>
          <a:schemeClr val="tx1"/>
        </a:solidFill>
        <a:latin typeface="+mn-lt"/>
        <a:ea typeface="+mn-ea"/>
        <a:cs typeface="+mn-cs"/>
      </a:defRPr>
    </a:lvl2pPr>
    <a:lvl3pPr marL="995507" algn="l" defTabSz="995507" rtl="0" eaLnBrk="1" latinLnBrk="0" hangingPunct="1">
      <a:defRPr kumimoji="1" sz="1960" kern="1200">
        <a:solidFill>
          <a:schemeClr val="tx1"/>
        </a:solidFill>
        <a:latin typeface="+mn-lt"/>
        <a:ea typeface="+mn-ea"/>
        <a:cs typeface="+mn-cs"/>
      </a:defRPr>
    </a:lvl3pPr>
    <a:lvl4pPr marL="1493261" algn="l" defTabSz="995507" rtl="0" eaLnBrk="1" latinLnBrk="0" hangingPunct="1">
      <a:defRPr kumimoji="1" sz="1960" kern="1200">
        <a:solidFill>
          <a:schemeClr val="tx1"/>
        </a:solidFill>
        <a:latin typeface="+mn-lt"/>
        <a:ea typeface="+mn-ea"/>
        <a:cs typeface="+mn-cs"/>
      </a:defRPr>
    </a:lvl4pPr>
    <a:lvl5pPr marL="1991015" algn="l" defTabSz="995507" rtl="0" eaLnBrk="1" latinLnBrk="0" hangingPunct="1">
      <a:defRPr kumimoji="1" sz="1960" kern="1200">
        <a:solidFill>
          <a:schemeClr val="tx1"/>
        </a:solidFill>
        <a:latin typeface="+mn-lt"/>
        <a:ea typeface="+mn-ea"/>
        <a:cs typeface="+mn-cs"/>
      </a:defRPr>
    </a:lvl5pPr>
    <a:lvl6pPr marL="2488768" algn="l" defTabSz="995507" rtl="0" eaLnBrk="1" latinLnBrk="0" hangingPunct="1">
      <a:defRPr kumimoji="1" sz="1960" kern="1200">
        <a:solidFill>
          <a:schemeClr val="tx1"/>
        </a:solidFill>
        <a:latin typeface="+mn-lt"/>
        <a:ea typeface="+mn-ea"/>
        <a:cs typeface="+mn-cs"/>
      </a:defRPr>
    </a:lvl6pPr>
    <a:lvl7pPr marL="2986522" algn="l" defTabSz="995507" rtl="0" eaLnBrk="1" latinLnBrk="0" hangingPunct="1">
      <a:defRPr kumimoji="1" sz="1960" kern="1200">
        <a:solidFill>
          <a:schemeClr val="tx1"/>
        </a:solidFill>
        <a:latin typeface="+mn-lt"/>
        <a:ea typeface="+mn-ea"/>
        <a:cs typeface="+mn-cs"/>
      </a:defRPr>
    </a:lvl7pPr>
    <a:lvl8pPr marL="3484275" algn="l" defTabSz="995507" rtl="0" eaLnBrk="1" latinLnBrk="0" hangingPunct="1">
      <a:defRPr kumimoji="1" sz="1960" kern="1200">
        <a:solidFill>
          <a:schemeClr val="tx1"/>
        </a:solidFill>
        <a:latin typeface="+mn-lt"/>
        <a:ea typeface="+mn-ea"/>
        <a:cs typeface="+mn-cs"/>
      </a:defRPr>
    </a:lvl8pPr>
    <a:lvl9pPr marL="3982029" algn="l" defTabSz="995507" rtl="0" eaLnBrk="1" latinLnBrk="0" hangingPunct="1">
      <a:defRPr kumimoji="1" sz="19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C43"/>
    <a:srgbClr val="CFCCCB"/>
    <a:srgbClr val="CDCBCA"/>
    <a:srgbClr val="0098C8"/>
    <a:srgbClr val="DA0030"/>
    <a:srgbClr val="E6B031"/>
    <a:srgbClr val="C7C5C3"/>
    <a:srgbClr val="C50030"/>
    <a:srgbClr val="00A83D"/>
    <a:srgbClr val="4493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7"/>
    <p:restoredTop sz="96281"/>
  </p:normalViewPr>
  <p:slideViewPr>
    <p:cSldViewPr snapToGrid="0" snapToObjects="1">
      <p:cViewPr varScale="1">
        <p:scale>
          <a:sx n="78" d="100"/>
          <a:sy n="78" d="100"/>
        </p:scale>
        <p:origin x="89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DC681C9-123E-FB48-BB93-9DB12914A4C6}" type="datetimeFigureOut">
              <a:rPr kumimoji="1" lang="ja-JP" altLang="en-US" smtClean="0"/>
              <a:t>2024/3/21</a:t>
            </a:fld>
            <a:endParaRPr kumimoji="1" lang="ja-JP" altLang="en-US"/>
          </a:p>
        </p:txBody>
      </p:sp>
      <p:sp>
        <p:nvSpPr>
          <p:cNvPr id="4" name="スライド イメージ プレースホルダー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356021A-BD93-B04C-8578-DC7B82228B3B}" type="slidenum">
              <a:rPr kumimoji="1" lang="ja-JP" altLang="en-US" smtClean="0"/>
              <a:t>‹#›</a:t>
            </a:fld>
            <a:endParaRPr kumimoji="1" lang="ja-JP" altLang="en-US"/>
          </a:p>
        </p:txBody>
      </p:sp>
    </p:spTree>
    <p:extLst>
      <p:ext uri="{BB962C8B-B14F-4D97-AF65-F5344CB8AC3E}">
        <p14:creationId xmlns:p14="http://schemas.microsoft.com/office/powerpoint/2010/main" val="405816625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356021A-BD93-B04C-8578-DC7B82228B3B}" type="slidenum">
              <a:rPr kumimoji="1" lang="ja-JP" altLang="en-US" smtClean="0"/>
              <a:t>11</a:t>
            </a:fld>
            <a:endParaRPr kumimoji="1" lang="ja-JP" altLang="en-US"/>
          </a:p>
        </p:txBody>
      </p:sp>
    </p:spTree>
    <p:extLst>
      <p:ext uri="{BB962C8B-B14F-4D97-AF65-F5344CB8AC3E}">
        <p14:creationId xmlns:p14="http://schemas.microsoft.com/office/powerpoint/2010/main" val="28719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6" name="Slide Number Placeholder 5"/>
          <p:cNvSpPr>
            <a:spLocks noGrp="1"/>
          </p:cNvSpPr>
          <p:nvPr>
            <p:ph type="sldNum" sz="quarter" idx="12"/>
          </p:nvPr>
        </p:nvSpPr>
        <p:spPr/>
        <p:txBody>
          <a:body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2006511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Slide Number Placeholder 5"/>
          <p:cNvSpPr>
            <a:spLocks noGrp="1"/>
          </p:cNvSpPr>
          <p:nvPr>
            <p:ph type="sldNum" sz="quarter" idx="12"/>
          </p:nvPr>
        </p:nvSpPr>
        <p:spPr/>
        <p:txBody>
          <a:body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3361750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D8C1566C-67D4-704F-80ED-8BBC3AA1DADA}" type="datetimeFigureOut">
              <a:rPr kumimoji="1" lang="ja-JP" altLang="en-US" smtClean="0"/>
              <a:t>2024/3/21</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0470276F-8C7B-3C4C-9B16-FC66F85F34A8}" type="slidenum">
              <a:rPr kumimoji="1" lang="ja-JP" altLang="en-US" smtClean="0"/>
              <a:t>‹#›</a:t>
            </a:fld>
            <a:endParaRPr kumimoji="1" lang="ja-JP" altLang="en-US"/>
          </a:p>
        </p:txBody>
      </p:sp>
    </p:spTree>
    <p:extLst>
      <p:ext uri="{BB962C8B-B14F-4D97-AF65-F5344CB8AC3E}">
        <p14:creationId xmlns:p14="http://schemas.microsoft.com/office/powerpoint/2010/main" val="2058501723"/>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1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174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A9E23D6B-07D8-FE4A-BBC5-D6F28C9D093B}"/>
              </a:ext>
            </a:extLst>
          </p:cNvPr>
          <p:cNvSpPr txBox="1"/>
          <p:nvPr/>
        </p:nvSpPr>
        <p:spPr>
          <a:xfrm>
            <a:off x="5131220" y="423191"/>
            <a:ext cx="4844053" cy="859531"/>
          </a:xfrm>
          <a:prstGeom prst="rect">
            <a:avLst/>
          </a:prstGeom>
          <a:noFill/>
        </p:spPr>
        <p:txBody>
          <a:bodyPr wrap="square" lIns="0" tIns="0" rIns="0" bIns="0" rtlCol="0">
            <a:spAutoFit/>
          </a:bodyPr>
          <a:lstStyle/>
          <a:p>
            <a:pPr algn="just">
              <a:lnSpc>
                <a:spcPct val="137000"/>
              </a:lnSpc>
            </a:pPr>
            <a:r>
              <a:rPr lang="ja-JP" altLang="en-US" sz="1040" b="1" dirty="0">
                <a:latin typeface="Yu Gothic" panose="020B0400000000000000" pitchFamily="34" charset="-128"/>
                <a:ea typeface="Yu Gothic" panose="020B0400000000000000" pitchFamily="34" charset="-128"/>
              </a:rPr>
              <a:t>紙の新聞や新聞広告を見てネットで調べることがある人は全体の</a:t>
            </a:r>
            <a:r>
              <a:rPr lang="en-US" altLang="ja-JP" sz="1040" b="1" dirty="0">
                <a:latin typeface="Yu Gothic" panose="020B0400000000000000" pitchFamily="34" charset="-128"/>
                <a:ea typeface="Yu Gothic" panose="020B0400000000000000" pitchFamily="34" charset="-128"/>
              </a:rPr>
              <a:t>24.3</a:t>
            </a:r>
            <a:r>
              <a:rPr lang="ja-JP" altLang="en-US" sz="1040" b="1" dirty="0">
                <a:latin typeface="Yu Gothic" panose="020B0400000000000000" pitchFamily="34" charset="-128"/>
                <a:ea typeface="Yu Gothic" panose="020B0400000000000000" pitchFamily="34" charset="-128"/>
              </a:rPr>
              <a:t>％でした。これに対し、</a:t>
            </a:r>
            <a:r>
              <a:rPr lang="ja-JP" altLang="en-US" sz="1040" b="1" dirty="0">
                <a:highlight>
                  <a:srgbClr val="CDDC43"/>
                </a:highlight>
                <a:latin typeface="Yu Gothic" panose="020B0400000000000000" pitchFamily="34" charset="-128"/>
                <a:ea typeface="Yu Gothic" panose="020B0400000000000000" pitchFamily="34" charset="-128"/>
              </a:rPr>
              <a:t>新聞・ネット利用者</a:t>
            </a:r>
            <a:r>
              <a:rPr lang="ja-JP" altLang="en-US" sz="1040" b="1" dirty="0">
                <a:latin typeface="Yu Gothic" panose="020B0400000000000000" pitchFamily="34" charset="-128"/>
                <a:ea typeface="Yu Gothic" panose="020B0400000000000000" pitchFamily="34" charset="-128"/>
              </a:rPr>
              <a:t>の</a:t>
            </a:r>
            <a:r>
              <a:rPr lang="en-US" altLang="ja-JP" sz="1040" b="1" dirty="0">
                <a:latin typeface="Yu Gothic" panose="020B0400000000000000" pitchFamily="34" charset="-128"/>
                <a:ea typeface="Yu Gothic" panose="020B0400000000000000" pitchFamily="34" charset="-128"/>
              </a:rPr>
              <a:t>50.9</a:t>
            </a:r>
            <a:r>
              <a:rPr lang="ja-JP" altLang="en-US" sz="1040" b="1" dirty="0">
                <a:latin typeface="Yu Gothic" panose="020B0400000000000000" pitchFamily="34" charset="-128"/>
                <a:ea typeface="Yu Gothic" panose="020B0400000000000000" pitchFamily="34" charset="-128"/>
              </a:rPr>
              <a:t>％は紙の新聞や新聞広告を見てネットで調べることがあると回答しており、新聞や新聞広告を情報収集のきっかけにしていることがうかがえます。</a:t>
            </a:r>
          </a:p>
        </p:txBody>
      </p:sp>
      <p:sp>
        <p:nvSpPr>
          <p:cNvPr id="9" name="テキスト ボックス 8">
            <a:extLst>
              <a:ext uri="{FF2B5EF4-FFF2-40B4-BE49-F238E27FC236}">
                <a16:creationId xmlns:a16="http://schemas.microsoft.com/office/drawing/2014/main" id="{1D94D6C9-1656-D24E-9F68-86F9C3DB6851}"/>
              </a:ext>
            </a:extLst>
          </p:cNvPr>
          <p:cNvSpPr txBox="1"/>
          <p:nvPr/>
        </p:nvSpPr>
        <p:spPr>
          <a:xfrm>
            <a:off x="665568" y="441854"/>
            <a:ext cx="4406533"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新聞をきっかけに</a:t>
            </a:r>
          </a:p>
          <a:p>
            <a:pPr algn="just">
              <a:lnSpc>
                <a:spcPct val="120000"/>
              </a:lnSpc>
            </a:pPr>
            <a:r>
              <a:rPr lang="ja-JP" altLang="en-US" sz="2600" b="1" spc="-300">
                <a:solidFill>
                  <a:srgbClr val="0098C8"/>
                </a:solidFill>
                <a:latin typeface="Yu Gothic" panose="020B0400000000000000" pitchFamily="34" charset="-128"/>
                <a:ea typeface="Yu Gothic" panose="020B0400000000000000" pitchFamily="34" charset="-128"/>
              </a:rPr>
              <a:t>ネット</a:t>
            </a:r>
            <a:r>
              <a:rPr lang="ja-JP" altLang="en-US" sz="2600" b="1">
                <a:solidFill>
                  <a:srgbClr val="0098C8"/>
                </a:solidFill>
                <a:latin typeface="Yu Gothic" panose="020B0400000000000000" pitchFamily="34" charset="-128"/>
                <a:ea typeface="Yu Gothic" panose="020B0400000000000000" pitchFamily="34" charset="-128"/>
              </a:rPr>
              <a:t>で能動的に情報収集</a:t>
            </a:r>
            <a:endParaRPr lang="ja-JP" altLang="en-US" sz="2600" b="1" spc="-150">
              <a:solidFill>
                <a:srgbClr val="0098C8"/>
              </a:solidFill>
              <a:latin typeface="Yu Gothic" panose="020B0400000000000000" pitchFamily="34" charset="-128"/>
              <a:ea typeface="Yu Gothic" panose="020B0400000000000000" pitchFamily="34" charset="-128"/>
            </a:endParaRPr>
          </a:p>
        </p:txBody>
      </p:sp>
      <p:pic>
        <p:nvPicPr>
          <p:cNvPr id="10" name="図 9">
            <a:extLst>
              <a:ext uri="{FF2B5EF4-FFF2-40B4-BE49-F238E27FC236}">
                <a16:creationId xmlns:a16="http://schemas.microsoft.com/office/drawing/2014/main" id="{DA9FAC34-CA93-0142-8B1F-76332BD36228}"/>
              </a:ext>
            </a:extLst>
          </p:cNvPr>
          <p:cNvPicPr>
            <a:picLocks noChangeAspect="1"/>
          </p:cNvPicPr>
          <p:nvPr/>
        </p:nvPicPr>
        <p:blipFill>
          <a:blip r:embed="rId2"/>
          <a:stretch>
            <a:fillRect/>
          </a:stretch>
        </p:blipFill>
        <p:spPr>
          <a:xfrm>
            <a:off x="7658093" y="1344767"/>
            <a:ext cx="1587500" cy="1155700"/>
          </a:xfrm>
          <a:prstGeom prst="rect">
            <a:avLst/>
          </a:prstGeom>
        </p:spPr>
      </p:pic>
      <p:pic>
        <p:nvPicPr>
          <p:cNvPr id="13" name="図 12">
            <a:extLst>
              <a:ext uri="{FF2B5EF4-FFF2-40B4-BE49-F238E27FC236}">
                <a16:creationId xmlns:a16="http://schemas.microsoft.com/office/drawing/2014/main" id="{B7D6402F-72F5-434B-B0BD-29B190F6BA19}"/>
              </a:ext>
            </a:extLst>
          </p:cNvPr>
          <p:cNvPicPr>
            <a:picLocks noChangeAspect="1"/>
          </p:cNvPicPr>
          <p:nvPr/>
        </p:nvPicPr>
        <p:blipFill>
          <a:blip r:embed="rId3"/>
          <a:stretch>
            <a:fillRect/>
          </a:stretch>
        </p:blipFill>
        <p:spPr>
          <a:xfrm>
            <a:off x="798729" y="2063028"/>
            <a:ext cx="8928100" cy="4597400"/>
          </a:xfrm>
          <a:prstGeom prst="rect">
            <a:avLst/>
          </a:prstGeom>
        </p:spPr>
      </p:pic>
      <p:sp>
        <p:nvSpPr>
          <p:cNvPr id="7" name="円/楕円 6">
            <a:extLst>
              <a:ext uri="{FF2B5EF4-FFF2-40B4-BE49-F238E27FC236}">
                <a16:creationId xmlns:a16="http://schemas.microsoft.com/office/drawing/2014/main" id="{CB288B1F-1DEA-B844-ADFF-B221AD1E7B77}"/>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BC2148F-9E1C-E042-BDA1-360FAF66062B}"/>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10</a:t>
            </a:r>
            <a:endParaRPr kumimoji="1" lang="ja-JP" altLang="en-US" sz="1100">
              <a:solidFill>
                <a:schemeClr val="bg1"/>
              </a:solidFill>
            </a:endParaRPr>
          </a:p>
        </p:txBody>
      </p:sp>
    </p:spTree>
    <p:extLst>
      <p:ext uri="{BB962C8B-B14F-4D97-AF65-F5344CB8AC3E}">
        <p14:creationId xmlns:p14="http://schemas.microsoft.com/office/powerpoint/2010/main" val="3708285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FFA447F-4A9F-E147-8B0D-9C18C445A9EE}"/>
              </a:ext>
            </a:extLst>
          </p:cNvPr>
          <p:cNvPicPr>
            <a:picLocks noChangeAspect="1"/>
          </p:cNvPicPr>
          <p:nvPr/>
        </p:nvPicPr>
        <p:blipFill>
          <a:blip r:embed="rId3"/>
          <a:stretch>
            <a:fillRect/>
          </a:stretch>
        </p:blipFill>
        <p:spPr>
          <a:xfrm>
            <a:off x="316706" y="312737"/>
            <a:ext cx="10058400" cy="6934200"/>
          </a:xfrm>
          <a:prstGeom prst="rect">
            <a:avLst/>
          </a:prstGeom>
        </p:spPr>
      </p:pic>
      <p:pic>
        <p:nvPicPr>
          <p:cNvPr id="16" name="図 15">
            <a:extLst>
              <a:ext uri="{FF2B5EF4-FFF2-40B4-BE49-F238E27FC236}">
                <a16:creationId xmlns:a16="http://schemas.microsoft.com/office/drawing/2014/main" id="{CFED9EF4-A9C1-B642-BBF4-C113402106B5}"/>
              </a:ext>
            </a:extLst>
          </p:cNvPr>
          <p:cNvPicPr>
            <a:picLocks noChangeAspect="1"/>
          </p:cNvPicPr>
          <p:nvPr/>
        </p:nvPicPr>
        <p:blipFill>
          <a:blip r:embed="rId4"/>
          <a:stretch>
            <a:fillRect/>
          </a:stretch>
        </p:blipFill>
        <p:spPr>
          <a:xfrm>
            <a:off x="701905" y="2045547"/>
            <a:ext cx="9385300" cy="4699000"/>
          </a:xfrm>
          <a:prstGeom prst="rect">
            <a:avLst/>
          </a:prstGeom>
        </p:spPr>
      </p:pic>
      <p:sp>
        <p:nvSpPr>
          <p:cNvPr id="7" name="正方形/長方形 6">
            <a:extLst>
              <a:ext uri="{FF2B5EF4-FFF2-40B4-BE49-F238E27FC236}">
                <a16:creationId xmlns:a16="http://schemas.microsoft.com/office/drawing/2014/main" id="{10E50CF0-CCF3-774E-B1E7-EC49CB781B33}"/>
              </a:ext>
            </a:extLst>
          </p:cNvPr>
          <p:cNvSpPr/>
          <p:nvPr/>
        </p:nvSpPr>
        <p:spPr>
          <a:xfrm>
            <a:off x="10088802" y="7001587"/>
            <a:ext cx="400522" cy="366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C1A7D8FB-8E7A-8840-B54A-7AA328A41343}"/>
              </a:ext>
            </a:extLst>
          </p:cNvPr>
          <p:cNvPicPr>
            <a:picLocks noChangeAspect="1"/>
          </p:cNvPicPr>
          <p:nvPr/>
        </p:nvPicPr>
        <p:blipFill>
          <a:blip r:embed="rId5"/>
          <a:stretch>
            <a:fillRect/>
          </a:stretch>
        </p:blipFill>
        <p:spPr>
          <a:xfrm>
            <a:off x="689205" y="568252"/>
            <a:ext cx="381000" cy="292100"/>
          </a:xfrm>
          <a:prstGeom prst="rect">
            <a:avLst/>
          </a:prstGeom>
        </p:spPr>
      </p:pic>
      <p:sp>
        <p:nvSpPr>
          <p:cNvPr id="11" name="テキスト ボックス 10">
            <a:extLst>
              <a:ext uri="{FF2B5EF4-FFF2-40B4-BE49-F238E27FC236}">
                <a16:creationId xmlns:a16="http://schemas.microsoft.com/office/drawing/2014/main" id="{8CEFF28C-E43C-0742-9807-85FCC399A1E4}"/>
              </a:ext>
            </a:extLst>
          </p:cNvPr>
          <p:cNvSpPr txBox="1"/>
          <p:nvPr/>
        </p:nvSpPr>
        <p:spPr>
          <a:xfrm>
            <a:off x="5943600" y="521161"/>
            <a:ext cx="4042559" cy="387286"/>
          </a:xfrm>
          <a:prstGeom prst="rect">
            <a:avLst/>
          </a:prstGeom>
          <a:noFill/>
        </p:spPr>
        <p:txBody>
          <a:bodyPr wrap="square" lIns="0" tIns="0" rIns="0" bIns="0" rtlCol="0">
            <a:spAutoFit/>
          </a:bodyPr>
          <a:lstStyle/>
          <a:p>
            <a:pPr algn="just">
              <a:lnSpc>
                <a:spcPct val="125000"/>
              </a:lnSpc>
            </a:pPr>
            <a:r>
              <a:rPr lang="ja-JP" altLang="en-US" sz="1040" b="1" dirty="0">
                <a:solidFill>
                  <a:srgbClr val="0098C8"/>
                </a:solidFill>
                <a:latin typeface="Yu Gothic" panose="020B0400000000000000" pitchFamily="34" charset="-128"/>
                <a:ea typeface="Yu Gothic" panose="020B0400000000000000" pitchFamily="34" charset="-128"/>
              </a:rPr>
              <a:t>新聞とインターネットを組み合わせた広告活動を展開することで、</a:t>
            </a:r>
          </a:p>
          <a:p>
            <a:pPr algn="just">
              <a:lnSpc>
                <a:spcPct val="125000"/>
              </a:lnSpc>
            </a:pPr>
            <a:r>
              <a:rPr lang="ja-JP" altLang="en-US" sz="1040" b="1" dirty="0">
                <a:solidFill>
                  <a:srgbClr val="0098C8"/>
                </a:solidFill>
                <a:latin typeface="Yu Gothic" panose="020B0400000000000000" pitchFamily="34" charset="-128"/>
                <a:ea typeface="Yu Gothic" panose="020B0400000000000000" pitchFamily="34" charset="-128"/>
              </a:rPr>
              <a:t>新聞広告の強みが発揮され、広告効果を高めることが期待できます。</a:t>
            </a:r>
          </a:p>
        </p:txBody>
      </p:sp>
      <p:sp>
        <p:nvSpPr>
          <p:cNvPr id="12" name="テキスト ボックス 11">
            <a:extLst>
              <a:ext uri="{FF2B5EF4-FFF2-40B4-BE49-F238E27FC236}">
                <a16:creationId xmlns:a16="http://schemas.microsoft.com/office/drawing/2014/main" id="{A04499F0-BB6B-4745-A360-C255EE7B8ECB}"/>
              </a:ext>
            </a:extLst>
          </p:cNvPr>
          <p:cNvSpPr txBox="1"/>
          <p:nvPr/>
        </p:nvSpPr>
        <p:spPr>
          <a:xfrm>
            <a:off x="1222678" y="516523"/>
            <a:ext cx="4406533" cy="395558"/>
          </a:xfrm>
          <a:prstGeom prst="rect">
            <a:avLst/>
          </a:prstGeom>
          <a:noFill/>
        </p:spPr>
        <p:txBody>
          <a:bodyPr wrap="square" lIns="0" tIns="0" rIns="0" bIns="0" rtlCol="0" anchor="t">
            <a:spAutoFit/>
          </a:bodyPr>
          <a:lstStyle/>
          <a:p>
            <a:pPr algn="just">
              <a:lnSpc>
                <a:spcPct val="120000"/>
              </a:lnSpc>
            </a:pPr>
            <a:r>
              <a:rPr lang="ja-JP" altLang="en-US" sz="2270" b="1" dirty="0">
                <a:solidFill>
                  <a:srgbClr val="0098C8"/>
                </a:solidFill>
                <a:latin typeface="Yu Gothic" panose="020B0400000000000000" pitchFamily="34" charset="-128"/>
                <a:ea typeface="Yu Gothic" panose="020B0400000000000000" pitchFamily="34" charset="-128"/>
              </a:rPr>
              <a:t>新聞広告の活用で期待できる効果</a:t>
            </a:r>
          </a:p>
        </p:txBody>
      </p:sp>
      <p:pic>
        <p:nvPicPr>
          <p:cNvPr id="13" name="図 12">
            <a:extLst>
              <a:ext uri="{FF2B5EF4-FFF2-40B4-BE49-F238E27FC236}">
                <a16:creationId xmlns:a16="http://schemas.microsoft.com/office/drawing/2014/main" id="{F35C1A62-4FD3-FA46-833C-2779F5F8758B}"/>
              </a:ext>
            </a:extLst>
          </p:cNvPr>
          <p:cNvPicPr>
            <a:picLocks noChangeAspect="1"/>
          </p:cNvPicPr>
          <p:nvPr/>
        </p:nvPicPr>
        <p:blipFill>
          <a:blip r:embed="rId6"/>
          <a:stretch>
            <a:fillRect/>
          </a:stretch>
        </p:blipFill>
        <p:spPr>
          <a:xfrm>
            <a:off x="837182" y="1294266"/>
            <a:ext cx="1054100" cy="965200"/>
          </a:xfrm>
          <a:prstGeom prst="rect">
            <a:avLst/>
          </a:prstGeom>
        </p:spPr>
      </p:pic>
      <p:sp>
        <p:nvSpPr>
          <p:cNvPr id="14" name="テキスト ボックス 13">
            <a:extLst>
              <a:ext uri="{FF2B5EF4-FFF2-40B4-BE49-F238E27FC236}">
                <a16:creationId xmlns:a16="http://schemas.microsoft.com/office/drawing/2014/main" id="{9C6DCD78-632C-0242-B588-3813CF6C39B7}"/>
              </a:ext>
            </a:extLst>
          </p:cNvPr>
          <p:cNvSpPr txBox="1"/>
          <p:nvPr/>
        </p:nvSpPr>
        <p:spPr>
          <a:xfrm>
            <a:off x="2080365" y="1261608"/>
            <a:ext cx="5936846" cy="1461619"/>
          </a:xfrm>
          <a:prstGeom prst="rect">
            <a:avLst/>
          </a:prstGeom>
          <a:noFill/>
        </p:spPr>
        <p:txBody>
          <a:bodyPr wrap="square" lIns="0" tIns="0" rIns="0" bIns="0" rtlCol="0">
            <a:spAutoFit/>
          </a:bodyPr>
          <a:lstStyle/>
          <a:p>
            <a:pPr>
              <a:lnSpc>
                <a:spcPct val="130000"/>
              </a:lnSpc>
            </a:pPr>
            <a:r>
              <a:rPr lang="ja-JP" altLang="en-US" sz="920" spc="20" dirty="0">
                <a:solidFill>
                  <a:srgbClr val="E6B031"/>
                </a:solidFill>
                <a:latin typeface="Meiryo" panose="020B0604030504040204" pitchFamily="34" charset="-128"/>
                <a:ea typeface="Meiryo" panose="020B0604030504040204" pitchFamily="34" charset="-128"/>
              </a:rPr>
              <a:t>●</a:t>
            </a:r>
            <a:r>
              <a:rPr lang="ja-JP" altLang="en-US" sz="920" spc="20" dirty="0">
                <a:latin typeface="Meiryo" panose="020B0604030504040204" pitchFamily="34" charset="-128"/>
                <a:ea typeface="Meiryo" panose="020B0604030504040204" pitchFamily="34" charset="-128"/>
              </a:rPr>
              <a:t>新聞や新聞広告は信頼性の高さが評価されています。信頼性の高い媒体を通じて情報を発信することで、</a:t>
            </a:r>
            <a:endParaRPr lang="en-US" altLang="ja-JP" sz="920" spc="20" dirty="0">
              <a:latin typeface="Meiryo" panose="020B0604030504040204" pitchFamily="34" charset="-128"/>
              <a:ea typeface="Meiryo" panose="020B0604030504040204" pitchFamily="34" charset="-128"/>
            </a:endParaRPr>
          </a:p>
          <a:p>
            <a:pPr>
              <a:lnSpc>
                <a:spcPct val="130000"/>
              </a:lnSpc>
            </a:pPr>
            <a:r>
              <a:rPr lang="en-US" altLang="ja-JP" sz="920" spc="20" dirty="0">
                <a:latin typeface="Meiryo" panose="020B0604030504040204" pitchFamily="34" charset="-128"/>
                <a:ea typeface="Meiryo" panose="020B0604030504040204" pitchFamily="34" charset="-128"/>
              </a:rPr>
              <a:t>   </a:t>
            </a:r>
            <a:r>
              <a:rPr lang="ja-JP" altLang="en-US" sz="920" spc="20" dirty="0">
                <a:latin typeface="Meiryo" panose="020B0604030504040204" pitchFamily="34" charset="-128"/>
                <a:ea typeface="Meiryo" panose="020B0604030504040204" pitchFamily="34" charset="-128"/>
              </a:rPr>
              <a:t>メッセージの</a:t>
            </a:r>
            <a:r>
              <a:rPr lang="ja-JP" altLang="en-US" sz="920" spc="20" dirty="0">
                <a:solidFill>
                  <a:srgbClr val="DA0030"/>
                </a:solidFill>
                <a:latin typeface="Meiryo" panose="020B0604030504040204" pitchFamily="34" charset="-128"/>
                <a:ea typeface="Meiryo" panose="020B0604030504040204" pitchFamily="34" charset="-128"/>
              </a:rPr>
              <a:t>信頼性や理解が増し</a:t>
            </a:r>
            <a:r>
              <a:rPr lang="ja-JP" altLang="en-US" sz="920" spc="20" dirty="0">
                <a:latin typeface="Meiryo" panose="020B0604030504040204" pitchFamily="34" charset="-128"/>
                <a:ea typeface="Meiryo" panose="020B0604030504040204" pitchFamily="34" charset="-128"/>
              </a:rPr>
              <a:t>ます。</a:t>
            </a:r>
          </a:p>
          <a:p>
            <a:pPr>
              <a:lnSpc>
                <a:spcPct val="130000"/>
              </a:lnSpc>
            </a:pPr>
            <a:r>
              <a:rPr lang="ja-JP" altLang="en-US" sz="920" spc="20" dirty="0">
                <a:solidFill>
                  <a:srgbClr val="E6B031"/>
                </a:solidFill>
                <a:latin typeface="Meiryo" panose="020B0604030504040204" pitchFamily="34" charset="-128"/>
                <a:ea typeface="Meiryo" panose="020B0604030504040204" pitchFamily="34" charset="-128"/>
              </a:rPr>
              <a:t>●</a:t>
            </a:r>
            <a:r>
              <a:rPr lang="ja-JP" altLang="en-US" sz="920" spc="20" dirty="0">
                <a:latin typeface="Meiryo" panose="020B0604030504040204" pitchFamily="34" charset="-128"/>
                <a:ea typeface="Meiryo" panose="020B0604030504040204" pitchFamily="34" charset="-128"/>
              </a:rPr>
              <a:t>新聞広告が発信する情報は、</a:t>
            </a:r>
            <a:r>
              <a:rPr lang="it-IT" altLang="ja-JP" sz="920" spc="20" dirty="0">
                <a:latin typeface="Meiryo" panose="020B0604030504040204" pitchFamily="34" charset="-128"/>
                <a:ea typeface="Meiryo" panose="020B0604030504040204" pitchFamily="34" charset="-128"/>
              </a:rPr>
              <a:t>SNS</a:t>
            </a:r>
            <a:r>
              <a:rPr lang="ja-JP" altLang="en-US" sz="920" spc="20" dirty="0">
                <a:latin typeface="Meiryo" panose="020B0604030504040204" pitchFamily="34" charset="-128"/>
                <a:ea typeface="Meiryo" panose="020B0604030504040204" pitchFamily="34" charset="-128"/>
              </a:rPr>
              <a:t>で拡散され話題になることがあります。</a:t>
            </a:r>
            <a:r>
              <a:rPr lang="it-IT" altLang="ja-JP" sz="920" spc="20" dirty="0">
                <a:latin typeface="Meiryo" panose="020B0604030504040204" pitchFamily="34" charset="-128"/>
                <a:ea typeface="Meiryo" panose="020B0604030504040204" pitchFamily="34" charset="-128"/>
              </a:rPr>
              <a:t>SNS</a:t>
            </a:r>
            <a:r>
              <a:rPr lang="ja-JP" altLang="en-US" sz="920" spc="20" dirty="0">
                <a:latin typeface="Meiryo" panose="020B0604030504040204" pitchFamily="34" charset="-128"/>
                <a:ea typeface="Meiryo" panose="020B0604030504040204" pitchFamily="34" charset="-128"/>
              </a:rPr>
              <a:t>は若者をはじめさまざま</a:t>
            </a:r>
            <a:endParaRPr lang="en-US" altLang="ja-JP" sz="920" spc="20" dirty="0">
              <a:latin typeface="Meiryo" panose="020B0604030504040204" pitchFamily="34" charset="-128"/>
              <a:ea typeface="Meiryo" panose="020B0604030504040204" pitchFamily="34" charset="-128"/>
            </a:endParaRPr>
          </a:p>
          <a:p>
            <a:pPr>
              <a:lnSpc>
                <a:spcPct val="130000"/>
              </a:lnSpc>
            </a:pPr>
            <a:r>
              <a:rPr lang="en-US" altLang="ja-JP" sz="920" spc="20" dirty="0">
                <a:latin typeface="Meiryo" panose="020B0604030504040204" pitchFamily="34" charset="-128"/>
                <a:ea typeface="Meiryo" panose="020B0604030504040204" pitchFamily="34" charset="-128"/>
              </a:rPr>
              <a:t>   </a:t>
            </a:r>
            <a:r>
              <a:rPr lang="ja-JP" altLang="en-US" sz="920" spc="20" dirty="0">
                <a:latin typeface="Meiryo" panose="020B0604030504040204" pitchFamily="34" charset="-128"/>
                <a:ea typeface="Meiryo" panose="020B0604030504040204" pitchFamily="34" charset="-128"/>
              </a:rPr>
              <a:t>な年齢層が利用しており、</a:t>
            </a:r>
            <a:r>
              <a:rPr lang="ja-JP" altLang="en-US" sz="920" spc="20" dirty="0">
                <a:solidFill>
                  <a:srgbClr val="DA0030"/>
                </a:solidFill>
                <a:latin typeface="Meiryo" panose="020B0604030504040204" pitchFamily="34" charset="-128"/>
                <a:ea typeface="Meiryo" panose="020B0604030504040204" pitchFamily="34" charset="-128"/>
              </a:rPr>
              <a:t>新聞読者に限らない広範なターゲット</a:t>
            </a:r>
            <a:r>
              <a:rPr lang="ja-JP" altLang="en-US" sz="920" spc="20" dirty="0">
                <a:latin typeface="Meiryo" panose="020B0604030504040204" pitchFamily="34" charset="-128"/>
                <a:ea typeface="Meiryo" panose="020B0604030504040204" pitchFamily="34" charset="-128"/>
              </a:rPr>
              <a:t>にメッセージが届けられます。</a:t>
            </a:r>
          </a:p>
          <a:p>
            <a:pPr>
              <a:lnSpc>
                <a:spcPct val="130000"/>
              </a:lnSpc>
            </a:pPr>
            <a:r>
              <a:rPr lang="ja-JP" altLang="en-US" sz="920" spc="20" dirty="0">
                <a:solidFill>
                  <a:srgbClr val="E6B031"/>
                </a:solidFill>
                <a:latin typeface="Meiryo" panose="020B0604030504040204" pitchFamily="34" charset="-128"/>
                <a:ea typeface="Meiryo" panose="020B0604030504040204" pitchFamily="34" charset="-128"/>
              </a:rPr>
              <a:t>●</a:t>
            </a:r>
            <a:r>
              <a:rPr lang="ja-JP" altLang="en-US" sz="920" spc="20" dirty="0">
                <a:latin typeface="Meiryo" panose="020B0604030504040204" pitchFamily="34" charset="-128"/>
                <a:ea typeface="Meiryo" panose="020B0604030504040204" pitchFamily="34" charset="-128"/>
              </a:rPr>
              <a:t>新聞・ネット利用者は社会貢献への意識が高く、未来志向の考えを持っており、企業の</a:t>
            </a:r>
            <a:r>
              <a:rPr lang="ja-JP" altLang="en-US" sz="920" spc="20" dirty="0">
                <a:solidFill>
                  <a:srgbClr val="DA0030"/>
                </a:solidFill>
                <a:latin typeface="Meiryo" panose="020B0604030504040204" pitchFamily="34" charset="-128"/>
                <a:ea typeface="Meiryo" panose="020B0604030504040204" pitchFamily="34" charset="-128"/>
              </a:rPr>
              <a:t>パーパスの訴求</a:t>
            </a:r>
            <a:endParaRPr lang="en-US" altLang="ja-JP" sz="920" spc="20" dirty="0">
              <a:solidFill>
                <a:srgbClr val="DA0030"/>
              </a:solidFill>
              <a:latin typeface="Meiryo" panose="020B0604030504040204" pitchFamily="34" charset="-128"/>
              <a:ea typeface="Meiryo" panose="020B0604030504040204" pitchFamily="34" charset="-128"/>
            </a:endParaRPr>
          </a:p>
          <a:p>
            <a:pPr>
              <a:lnSpc>
                <a:spcPct val="130000"/>
              </a:lnSpc>
            </a:pPr>
            <a:r>
              <a:rPr lang="en-US" altLang="ja-JP" sz="920" spc="20" dirty="0">
                <a:latin typeface="Meiryo" panose="020B0604030504040204" pitchFamily="34" charset="-128"/>
                <a:ea typeface="Meiryo" panose="020B0604030504040204" pitchFamily="34" charset="-128"/>
              </a:rPr>
              <a:t>   </a:t>
            </a:r>
            <a:r>
              <a:rPr lang="ja-JP" altLang="en-US" sz="920" spc="20" dirty="0">
                <a:latin typeface="Meiryo" panose="020B0604030504040204" pitchFamily="34" charset="-128"/>
                <a:ea typeface="Meiryo" panose="020B0604030504040204" pitchFamily="34" charset="-128"/>
              </a:rPr>
              <a:t>に適しています。</a:t>
            </a:r>
          </a:p>
          <a:p>
            <a:pPr>
              <a:lnSpc>
                <a:spcPct val="130000"/>
              </a:lnSpc>
            </a:pPr>
            <a:r>
              <a:rPr lang="ja-JP" altLang="en-US" sz="920" spc="20" dirty="0">
                <a:solidFill>
                  <a:srgbClr val="E6B031"/>
                </a:solidFill>
                <a:latin typeface="Meiryo" panose="020B0604030504040204" pitchFamily="34" charset="-128"/>
                <a:ea typeface="Meiryo" panose="020B0604030504040204" pitchFamily="34" charset="-128"/>
              </a:rPr>
              <a:t>●</a:t>
            </a:r>
            <a:r>
              <a:rPr lang="ja-JP" altLang="en-US" sz="920" spc="20" dirty="0">
                <a:latin typeface="Meiryo" panose="020B0604030504040204" pitchFamily="34" charset="-128"/>
                <a:ea typeface="Meiryo" panose="020B0604030504040204" pitchFamily="34" charset="-128"/>
              </a:rPr>
              <a:t>新聞・ネット利用者は、新聞や新聞広告に掲載された情報をネットで調べる傾向があります。新聞広告</a:t>
            </a:r>
            <a:endParaRPr lang="en-US" altLang="ja-JP" sz="920" spc="20" dirty="0">
              <a:latin typeface="Meiryo" panose="020B0604030504040204" pitchFamily="34" charset="-128"/>
              <a:ea typeface="Meiryo" panose="020B0604030504040204" pitchFamily="34" charset="-128"/>
            </a:endParaRPr>
          </a:p>
          <a:p>
            <a:pPr>
              <a:lnSpc>
                <a:spcPct val="130000"/>
              </a:lnSpc>
            </a:pPr>
            <a:r>
              <a:rPr lang="en-US" altLang="ja-JP" sz="920" spc="20" dirty="0">
                <a:latin typeface="Meiryo" panose="020B0604030504040204" pitchFamily="34" charset="-128"/>
                <a:ea typeface="Meiryo" panose="020B0604030504040204" pitchFamily="34" charset="-128"/>
              </a:rPr>
              <a:t>   </a:t>
            </a:r>
            <a:r>
              <a:rPr lang="ja-JP" altLang="en-US" sz="920" spc="20" dirty="0">
                <a:latin typeface="Meiryo" panose="020B0604030504040204" pitchFamily="34" charset="-128"/>
                <a:ea typeface="Meiryo" panose="020B0604030504040204" pitchFamily="34" charset="-128"/>
              </a:rPr>
              <a:t>が興味・関心を高め、</a:t>
            </a:r>
            <a:r>
              <a:rPr lang="ja-JP" altLang="en-US" sz="920" spc="20" dirty="0">
                <a:solidFill>
                  <a:srgbClr val="DA0030"/>
                </a:solidFill>
                <a:latin typeface="Meiryo" panose="020B0604030504040204" pitchFamily="34" charset="-128"/>
                <a:ea typeface="Meiryo" panose="020B0604030504040204" pitchFamily="34" charset="-128"/>
              </a:rPr>
              <a:t>情報収集のきっかけ</a:t>
            </a:r>
            <a:r>
              <a:rPr lang="ja-JP" altLang="en-US" sz="920" spc="20" dirty="0">
                <a:latin typeface="Meiryo" panose="020B0604030504040204" pitchFamily="34" charset="-128"/>
                <a:ea typeface="Meiryo" panose="020B0604030504040204" pitchFamily="34" charset="-128"/>
              </a:rPr>
              <a:t>となっています。</a:t>
            </a:r>
          </a:p>
        </p:txBody>
      </p:sp>
      <p:pic>
        <p:nvPicPr>
          <p:cNvPr id="3" name="図 2">
            <a:extLst>
              <a:ext uri="{FF2B5EF4-FFF2-40B4-BE49-F238E27FC236}">
                <a16:creationId xmlns:a16="http://schemas.microsoft.com/office/drawing/2014/main" id="{EA859A21-437F-3C4A-A280-1F066B21EE33}"/>
              </a:ext>
            </a:extLst>
          </p:cNvPr>
          <p:cNvPicPr>
            <a:picLocks noChangeAspect="1"/>
          </p:cNvPicPr>
          <p:nvPr/>
        </p:nvPicPr>
        <p:blipFill>
          <a:blip r:embed="rId7"/>
          <a:stretch>
            <a:fillRect/>
          </a:stretch>
        </p:blipFill>
        <p:spPr>
          <a:xfrm>
            <a:off x="4763261" y="3736433"/>
            <a:ext cx="406400" cy="203200"/>
          </a:xfrm>
          <a:prstGeom prst="rect">
            <a:avLst/>
          </a:prstGeom>
        </p:spPr>
      </p:pic>
      <p:pic>
        <p:nvPicPr>
          <p:cNvPr id="4" name="図 3">
            <a:extLst>
              <a:ext uri="{FF2B5EF4-FFF2-40B4-BE49-F238E27FC236}">
                <a16:creationId xmlns:a16="http://schemas.microsoft.com/office/drawing/2014/main" id="{17966788-9904-C740-98AC-4B4C434387CA}"/>
              </a:ext>
            </a:extLst>
          </p:cNvPr>
          <p:cNvPicPr>
            <a:picLocks noChangeAspect="1"/>
          </p:cNvPicPr>
          <p:nvPr/>
        </p:nvPicPr>
        <p:blipFill>
          <a:blip r:embed="rId8"/>
          <a:stretch>
            <a:fillRect/>
          </a:stretch>
        </p:blipFill>
        <p:spPr>
          <a:xfrm>
            <a:off x="4896388" y="4832579"/>
            <a:ext cx="304800" cy="203200"/>
          </a:xfrm>
          <a:prstGeom prst="rect">
            <a:avLst/>
          </a:prstGeom>
        </p:spPr>
      </p:pic>
      <p:pic>
        <p:nvPicPr>
          <p:cNvPr id="6" name="図 5">
            <a:extLst>
              <a:ext uri="{FF2B5EF4-FFF2-40B4-BE49-F238E27FC236}">
                <a16:creationId xmlns:a16="http://schemas.microsoft.com/office/drawing/2014/main" id="{9F676508-2129-254B-9A4F-5B0FEF16BE84}"/>
              </a:ext>
            </a:extLst>
          </p:cNvPr>
          <p:cNvPicPr>
            <a:picLocks noChangeAspect="1"/>
          </p:cNvPicPr>
          <p:nvPr/>
        </p:nvPicPr>
        <p:blipFill>
          <a:blip r:embed="rId9"/>
          <a:stretch>
            <a:fillRect/>
          </a:stretch>
        </p:blipFill>
        <p:spPr>
          <a:xfrm>
            <a:off x="8092215" y="3790107"/>
            <a:ext cx="304800" cy="203200"/>
          </a:xfrm>
          <a:prstGeom prst="rect">
            <a:avLst/>
          </a:prstGeom>
        </p:spPr>
      </p:pic>
      <p:pic>
        <p:nvPicPr>
          <p:cNvPr id="17" name="図 16">
            <a:extLst>
              <a:ext uri="{FF2B5EF4-FFF2-40B4-BE49-F238E27FC236}">
                <a16:creationId xmlns:a16="http://schemas.microsoft.com/office/drawing/2014/main" id="{FB3B2416-160F-7243-9682-A26900E3FBB0}"/>
              </a:ext>
            </a:extLst>
          </p:cNvPr>
          <p:cNvPicPr>
            <a:picLocks noChangeAspect="1"/>
          </p:cNvPicPr>
          <p:nvPr/>
        </p:nvPicPr>
        <p:blipFill>
          <a:blip r:embed="rId10"/>
          <a:stretch>
            <a:fillRect/>
          </a:stretch>
        </p:blipFill>
        <p:spPr>
          <a:xfrm>
            <a:off x="8092215" y="4783466"/>
            <a:ext cx="304800" cy="203200"/>
          </a:xfrm>
          <a:prstGeom prst="rect">
            <a:avLst/>
          </a:prstGeom>
        </p:spPr>
      </p:pic>
      <p:sp>
        <p:nvSpPr>
          <p:cNvPr id="15" name="円/楕円 14">
            <a:extLst>
              <a:ext uri="{FF2B5EF4-FFF2-40B4-BE49-F238E27FC236}">
                <a16:creationId xmlns:a16="http://schemas.microsoft.com/office/drawing/2014/main" id="{915411FF-3585-8340-AAC5-F7F6689439A0}"/>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F9113DE7-6698-C040-80AE-ECF270BBF34D}"/>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11</a:t>
            </a:r>
            <a:endParaRPr kumimoji="1" lang="ja-JP" altLang="en-US" sz="1100">
              <a:solidFill>
                <a:schemeClr val="bg1"/>
              </a:solidFill>
            </a:endParaRPr>
          </a:p>
        </p:txBody>
      </p:sp>
    </p:spTree>
    <p:extLst>
      <p:ext uri="{BB962C8B-B14F-4D97-AF65-F5344CB8AC3E}">
        <p14:creationId xmlns:p14="http://schemas.microsoft.com/office/powerpoint/2010/main" val="262385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FB3C948B-834F-324E-9D11-F4E9CA6ACB03}"/>
              </a:ext>
            </a:extLst>
          </p:cNvPr>
          <p:cNvPicPr>
            <a:picLocks noChangeAspect="1"/>
          </p:cNvPicPr>
          <p:nvPr/>
        </p:nvPicPr>
        <p:blipFill>
          <a:blip r:embed="rId2"/>
          <a:stretch>
            <a:fillRect/>
          </a:stretch>
        </p:blipFill>
        <p:spPr>
          <a:xfrm>
            <a:off x="856844" y="741168"/>
            <a:ext cx="8940800" cy="6096000"/>
          </a:xfrm>
          <a:prstGeom prst="rect">
            <a:avLst/>
          </a:prstGeom>
        </p:spPr>
      </p:pic>
      <p:sp>
        <p:nvSpPr>
          <p:cNvPr id="21" name="テキスト ボックス 20">
            <a:extLst>
              <a:ext uri="{FF2B5EF4-FFF2-40B4-BE49-F238E27FC236}">
                <a16:creationId xmlns:a16="http://schemas.microsoft.com/office/drawing/2014/main" id="{3954EAD8-9330-2D46-B0DE-9D392E0EC914}"/>
              </a:ext>
            </a:extLst>
          </p:cNvPr>
          <p:cNvSpPr txBox="1"/>
          <p:nvPr/>
        </p:nvSpPr>
        <p:spPr>
          <a:xfrm>
            <a:off x="6527202" y="4446921"/>
            <a:ext cx="2870277" cy="109645"/>
          </a:xfrm>
          <a:prstGeom prst="rect">
            <a:avLst/>
          </a:prstGeom>
          <a:noFill/>
        </p:spPr>
        <p:txBody>
          <a:bodyPr wrap="square" lIns="0" tIns="0" rIns="0" bIns="0" rtlCol="0">
            <a:spAutoFit/>
          </a:bodyPr>
          <a:lstStyle/>
          <a:p>
            <a:pPr>
              <a:lnSpc>
                <a:spcPct val="125000"/>
              </a:lnSpc>
            </a:pPr>
            <a:r>
              <a:rPr lang="en-US" altLang="ja-JP" sz="590" dirty="0">
                <a:latin typeface="Meiryo" panose="020B0604030504040204" pitchFamily="34" charset="-128"/>
                <a:ea typeface="Meiryo" panose="020B0604030504040204" pitchFamily="34" charset="-128"/>
              </a:rPr>
              <a:t>※</a:t>
            </a:r>
            <a:r>
              <a:rPr lang="ja-JP" altLang="en-US" sz="590">
                <a:latin typeface="Meiryo" panose="020B0604030504040204" pitchFamily="34" charset="-128"/>
                <a:ea typeface="Meiryo" panose="020B0604030504040204" pitchFamily="34" charset="-128"/>
              </a:rPr>
              <a:t>四捨五入のため、スコアの合計が</a:t>
            </a:r>
            <a:r>
              <a:rPr lang="en-US" altLang="ja-JP" sz="590" dirty="0">
                <a:latin typeface="Meiryo" panose="020B0604030504040204" pitchFamily="34" charset="-128"/>
                <a:ea typeface="Meiryo" panose="020B0604030504040204" pitchFamily="34" charset="-128"/>
              </a:rPr>
              <a:t>100</a:t>
            </a:r>
            <a:r>
              <a:rPr lang="ja-JP" altLang="en-US" sz="590">
                <a:latin typeface="Meiryo" panose="020B0604030504040204" pitchFamily="34" charset="-128"/>
                <a:ea typeface="Meiryo" panose="020B0604030504040204" pitchFamily="34" charset="-128"/>
              </a:rPr>
              <a:t>にならない場合があります</a:t>
            </a:r>
          </a:p>
        </p:txBody>
      </p:sp>
      <p:sp>
        <p:nvSpPr>
          <p:cNvPr id="20" name="テキスト ボックス 19">
            <a:extLst>
              <a:ext uri="{FF2B5EF4-FFF2-40B4-BE49-F238E27FC236}">
                <a16:creationId xmlns:a16="http://schemas.microsoft.com/office/drawing/2014/main" id="{1710855A-EBAF-0E4F-BC23-BC9E6692F836}"/>
              </a:ext>
            </a:extLst>
          </p:cNvPr>
          <p:cNvSpPr txBox="1"/>
          <p:nvPr/>
        </p:nvSpPr>
        <p:spPr>
          <a:xfrm>
            <a:off x="6507759" y="3135333"/>
            <a:ext cx="3042641" cy="1138902"/>
          </a:xfrm>
          <a:prstGeom prst="rect">
            <a:avLst/>
          </a:prstGeom>
          <a:noFill/>
        </p:spPr>
        <p:txBody>
          <a:bodyPr wrap="square" lIns="0" tIns="0" rIns="0" bIns="0" rtlCol="0">
            <a:spAutoFit/>
          </a:bodyPr>
          <a:lstStyle/>
          <a:p>
            <a:pPr algn="just">
              <a:lnSpc>
                <a:spcPct val="140000"/>
              </a:lnSpc>
            </a:pPr>
            <a:r>
              <a:rPr lang="ja-JP" altLang="en-US" sz="1350" b="1" spc="-10">
                <a:latin typeface="Yu Gothic" panose="020B0400000000000000" pitchFamily="34" charset="-128"/>
                <a:ea typeface="Yu Gothic" panose="020B0400000000000000" pitchFamily="34" charset="-128"/>
              </a:rPr>
              <a:t>生活者のメディアの接触状況や印象・評価などを尋ねました。本調査で明らかになった新聞や新聞広告の特長を、トピック別に紹介します。</a:t>
            </a:r>
          </a:p>
        </p:txBody>
      </p:sp>
      <p:sp>
        <p:nvSpPr>
          <p:cNvPr id="6" name="円/楕円 5">
            <a:extLst>
              <a:ext uri="{FF2B5EF4-FFF2-40B4-BE49-F238E27FC236}">
                <a16:creationId xmlns:a16="http://schemas.microsoft.com/office/drawing/2014/main" id="{10C28873-A26E-2340-8661-9AC9B6C354B3}"/>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2429DE1-C4C4-0B46-A4A1-49F2CC6D94A9}"/>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12</a:t>
            </a:r>
            <a:endParaRPr kumimoji="1" lang="ja-JP" altLang="en-US" sz="1100">
              <a:solidFill>
                <a:schemeClr val="bg1"/>
              </a:solidFill>
            </a:endParaRPr>
          </a:p>
        </p:txBody>
      </p:sp>
    </p:spTree>
    <p:extLst>
      <p:ext uri="{BB962C8B-B14F-4D97-AF65-F5344CB8AC3E}">
        <p14:creationId xmlns:p14="http://schemas.microsoft.com/office/powerpoint/2010/main" val="234985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7A39CBF5-1571-114F-B1C4-9883B87F6CE9}"/>
              </a:ext>
            </a:extLst>
          </p:cNvPr>
          <p:cNvSpPr txBox="1"/>
          <p:nvPr/>
        </p:nvSpPr>
        <p:spPr>
          <a:xfrm>
            <a:off x="5131220" y="423191"/>
            <a:ext cx="4844053" cy="859531"/>
          </a:xfrm>
          <a:prstGeom prst="rect">
            <a:avLst/>
          </a:prstGeom>
          <a:noFill/>
        </p:spPr>
        <p:txBody>
          <a:bodyPr wrap="square" lIns="0" tIns="0" rIns="0" bIns="0" rtlCol="0">
            <a:spAutoFit/>
          </a:bodyPr>
          <a:lstStyle/>
          <a:p>
            <a:pPr algn="just">
              <a:lnSpc>
                <a:spcPct val="137000"/>
              </a:lnSpc>
            </a:pPr>
            <a:r>
              <a:rPr lang="ja-JP" altLang="en-US" sz="1040" b="1">
                <a:latin typeface="Yu Gothic" panose="020B0400000000000000" pitchFamily="34" charset="-128"/>
                <a:ea typeface="Yu Gothic" panose="020B0400000000000000" pitchFamily="34" charset="-128"/>
              </a:rPr>
              <a:t>新聞の情報に毎日接触する人は</a:t>
            </a:r>
            <a:r>
              <a:rPr lang="en-US" altLang="ja-JP" sz="1040" b="1" dirty="0">
                <a:latin typeface="Yu Gothic" panose="020B0400000000000000" pitchFamily="34" charset="-128"/>
                <a:ea typeface="Yu Gothic" panose="020B0400000000000000" pitchFamily="34" charset="-128"/>
              </a:rPr>
              <a:t>39.4</a:t>
            </a:r>
            <a:r>
              <a:rPr lang="ja-JP" altLang="en-US" sz="1040" b="1">
                <a:latin typeface="Yu Gothic" panose="020B0400000000000000" pitchFamily="34" charset="-128"/>
                <a:ea typeface="Yu Gothic" panose="020B0400000000000000" pitchFamily="34" charset="-128"/>
              </a:rPr>
              <a:t>％で、週に１日以上接触する人を含め２人に１人が新聞の情報を入手しています。新聞社がニュースを提供することが多いインターネットにも</a:t>
            </a:r>
            <a:r>
              <a:rPr lang="en-US" altLang="ja-JP" sz="1040" b="1" dirty="0">
                <a:latin typeface="Yu Gothic" panose="020B0400000000000000" pitchFamily="34" charset="-128"/>
                <a:ea typeface="Yu Gothic" panose="020B0400000000000000" pitchFamily="34" charset="-128"/>
              </a:rPr>
              <a:t>73.5</a:t>
            </a:r>
            <a:r>
              <a:rPr lang="ja-JP" altLang="en-US" sz="1040" b="1">
                <a:latin typeface="Yu Gothic" panose="020B0400000000000000" pitchFamily="34" charset="-128"/>
                <a:ea typeface="Yu Gothic" panose="020B0400000000000000" pitchFamily="34" charset="-128"/>
              </a:rPr>
              <a:t>％が毎日接触しており、メディア環境が多様化する中で、新聞は人々の生活に引き続き重要な情報源となっています。</a:t>
            </a:r>
          </a:p>
        </p:txBody>
      </p:sp>
      <p:sp>
        <p:nvSpPr>
          <p:cNvPr id="9" name="テキスト ボックス 8">
            <a:extLst>
              <a:ext uri="{FF2B5EF4-FFF2-40B4-BE49-F238E27FC236}">
                <a16:creationId xmlns:a16="http://schemas.microsoft.com/office/drawing/2014/main" id="{0BEF7438-5AA4-DF47-B8E8-F8F74464392D}"/>
              </a:ext>
            </a:extLst>
          </p:cNvPr>
          <p:cNvSpPr txBox="1"/>
          <p:nvPr/>
        </p:nvSpPr>
        <p:spPr>
          <a:xfrm>
            <a:off x="665568" y="441854"/>
            <a:ext cx="4406533" cy="933141"/>
          </a:xfrm>
          <a:prstGeom prst="rect">
            <a:avLst/>
          </a:prstGeom>
          <a:noFill/>
        </p:spPr>
        <p:txBody>
          <a:bodyPr wrap="square" lIns="0" tIns="0" rIns="0" bIns="0" rtlCol="0" anchor="t">
            <a:spAutoFit/>
          </a:bodyPr>
          <a:lstStyle/>
          <a:p>
            <a:pPr algn="just">
              <a:lnSpc>
                <a:spcPct val="120000"/>
              </a:lnSpc>
            </a:pPr>
            <a:r>
              <a:rPr lang="en-US" altLang="ja-JP" sz="2600" b="1" spc="300" dirty="0">
                <a:solidFill>
                  <a:srgbClr val="0098C8"/>
                </a:solidFill>
                <a:latin typeface="Yu Gothic" panose="020B0400000000000000" pitchFamily="34" charset="-128"/>
                <a:ea typeface="Yu Gothic" panose="020B0400000000000000" pitchFamily="34" charset="-128"/>
              </a:rPr>
              <a:t>2</a:t>
            </a:r>
            <a:r>
              <a:rPr lang="ja-JP" altLang="en-US" sz="2600" b="1">
                <a:solidFill>
                  <a:srgbClr val="0098C8"/>
                </a:solidFill>
                <a:latin typeface="Yu Gothic" panose="020B0400000000000000" pitchFamily="34" charset="-128"/>
                <a:ea typeface="Yu Gothic" panose="020B0400000000000000" pitchFamily="34" charset="-128"/>
              </a:rPr>
              <a:t>人</a:t>
            </a:r>
            <a:r>
              <a:rPr lang="ja-JP" altLang="en-US" sz="2600" b="1" spc="300">
                <a:solidFill>
                  <a:srgbClr val="0098C8"/>
                </a:solidFill>
                <a:latin typeface="Yu Gothic" panose="020B0400000000000000" pitchFamily="34" charset="-128"/>
                <a:ea typeface="Yu Gothic" panose="020B0400000000000000" pitchFamily="34" charset="-128"/>
              </a:rPr>
              <a:t>に</a:t>
            </a:r>
            <a:r>
              <a:rPr lang="en-US" altLang="ja-JP" sz="2600" b="1" spc="300" dirty="0">
                <a:solidFill>
                  <a:srgbClr val="0098C8"/>
                </a:solidFill>
                <a:latin typeface="Yu Gothic" panose="020B0400000000000000" pitchFamily="34" charset="-128"/>
                <a:ea typeface="Yu Gothic" panose="020B0400000000000000" pitchFamily="34" charset="-128"/>
              </a:rPr>
              <a:t>1</a:t>
            </a:r>
            <a:r>
              <a:rPr lang="ja-JP" altLang="en-US" sz="2600" b="1">
                <a:solidFill>
                  <a:srgbClr val="0098C8"/>
                </a:solidFill>
                <a:latin typeface="Yu Gothic" panose="020B0400000000000000" pitchFamily="34" charset="-128"/>
                <a:ea typeface="Yu Gothic" panose="020B0400000000000000" pitchFamily="34" charset="-128"/>
              </a:rPr>
              <a:t>人が新聞の情報に</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日々接触</a:t>
            </a:r>
            <a:r>
              <a:rPr lang="ja-JP" altLang="en-US" sz="2600" b="1" spc="-150">
                <a:solidFill>
                  <a:srgbClr val="0098C8"/>
                </a:solidFill>
                <a:latin typeface="Yu Gothic" panose="020B0400000000000000" pitchFamily="34" charset="-128"/>
                <a:ea typeface="Yu Gothic" panose="020B0400000000000000" pitchFamily="34" charset="-128"/>
              </a:rPr>
              <a:t>し</a:t>
            </a:r>
            <a:r>
              <a:rPr lang="ja-JP" altLang="en-US" sz="2600" b="1">
                <a:solidFill>
                  <a:srgbClr val="0098C8"/>
                </a:solidFill>
                <a:latin typeface="Yu Gothic" panose="020B0400000000000000" pitchFamily="34" charset="-128"/>
                <a:ea typeface="Yu Gothic" panose="020B0400000000000000" pitchFamily="34" charset="-128"/>
              </a:rPr>
              <a:t>ています</a:t>
            </a:r>
          </a:p>
        </p:txBody>
      </p:sp>
      <p:pic>
        <p:nvPicPr>
          <p:cNvPr id="10" name="図 9">
            <a:extLst>
              <a:ext uri="{FF2B5EF4-FFF2-40B4-BE49-F238E27FC236}">
                <a16:creationId xmlns:a16="http://schemas.microsoft.com/office/drawing/2014/main" id="{F00B3A89-14CE-FF4B-946C-C1C37D1AEF11}"/>
              </a:ext>
            </a:extLst>
          </p:cNvPr>
          <p:cNvPicPr>
            <a:picLocks noChangeAspect="1"/>
          </p:cNvPicPr>
          <p:nvPr/>
        </p:nvPicPr>
        <p:blipFill>
          <a:blip r:embed="rId2"/>
          <a:stretch>
            <a:fillRect/>
          </a:stretch>
        </p:blipFill>
        <p:spPr>
          <a:xfrm>
            <a:off x="678268" y="1830387"/>
            <a:ext cx="3898900" cy="495300"/>
          </a:xfrm>
          <a:prstGeom prst="rect">
            <a:avLst/>
          </a:prstGeom>
        </p:spPr>
      </p:pic>
      <p:pic>
        <p:nvPicPr>
          <p:cNvPr id="11" name="図 10">
            <a:extLst>
              <a:ext uri="{FF2B5EF4-FFF2-40B4-BE49-F238E27FC236}">
                <a16:creationId xmlns:a16="http://schemas.microsoft.com/office/drawing/2014/main" id="{7DB63AEA-3358-C547-9453-C68441D44321}"/>
              </a:ext>
            </a:extLst>
          </p:cNvPr>
          <p:cNvPicPr>
            <a:picLocks noChangeAspect="1"/>
          </p:cNvPicPr>
          <p:nvPr/>
        </p:nvPicPr>
        <p:blipFill>
          <a:blip r:embed="rId3"/>
          <a:stretch>
            <a:fillRect/>
          </a:stretch>
        </p:blipFill>
        <p:spPr>
          <a:xfrm>
            <a:off x="1002118" y="2713037"/>
            <a:ext cx="3200400" cy="4318000"/>
          </a:xfrm>
          <a:prstGeom prst="rect">
            <a:avLst/>
          </a:prstGeom>
        </p:spPr>
      </p:pic>
      <p:pic>
        <p:nvPicPr>
          <p:cNvPr id="12" name="図 11">
            <a:extLst>
              <a:ext uri="{FF2B5EF4-FFF2-40B4-BE49-F238E27FC236}">
                <a16:creationId xmlns:a16="http://schemas.microsoft.com/office/drawing/2014/main" id="{F4CF7D28-BEBE-814D-92BE-09F14CB15C38}"/>
              </a:ext>
            </a:extLst>
          </p:cNvPr>
          <p:cNvPicPr>
            <a:picLocks noChangeAspect="1"/>
          </p:cNvPicPr>
          <p:nvPr/>
        </p:nvPicPr>
        <p:blipFill>
          <a:blip r:embed="rId4"/>
          <a:stretch>
            <a:fillRect/>
          </a:stretch>
        </p:blipFill>
        <p:spPr>
          <a:xfrm>
            <a:off x="4882356" y="1817687"/>
            <a:ext cx="2273300" cy="2514600"/>
          </a:xfrm>
          <a:prstGeom prst="rect">
            <a:avLst/>
          </a:prstGeom>
        </p:spPr>
      </p:pic>
      <p:pic>
        <p:nvPicPr>
          <p:cNvPr id="13" name="図 12">
            <a:extLst>
              <a:ext uri="{FF2B5EF4-FFF2-40B4-BE49-F238E27FC236}">
                <a16:creationId xmlns:a16="http://schemas.microsoft.com/office/drawing/2014/main" id="{CB5EC144-2698-6648-BBDE-C5F9A0D19BA3}"/>
              </a:ext>
            </a:extLst>
          </p:cNvPr>
          <p:cNvPicPr>
            <a:picLocks noChangeAspect="1"/>
          </p:cNvPicPr>
          <p:nvPr/>
        </p:nvPicPr>
        <p:blipFill>
          <a:blip r:embed="rId5"/>
          <a:stretch>
            <a:fillRect/>
          </a:stretch>
        </p:blipFill>
        <p:spPr>
          <a:xfrm>
            <a:off x="7888378" y="1817687"/>
            <a:ext cx="2349500" cy="2514600"/>
          </a:xfrm>
          <a:prstGeom prst="rect">
            <a:avLst/>
          </a:prstGeom>
        </p:spPr>
      </p:pic>
      <p:pic>
        <p:nvPicPr>
          <p:cNvPr id="14" name="図 13">
            <a:extLst>
              <a:ext uri="{FF2B5EF4-FFF2-40B4-BE49-F238E27FC236}">
                <a16:creationId xmlns:a16="http://schemas.microsoft.com/office/drawing/2014/main" id="{6D280085-5673-204C-BA2F-3FFD222B20B6}"/>
              </a:ext>
            </a:extLst>
          </p:cNvPr>
          <p:cNvPicPr>
            <a:picLocks noChangeAspect="1"/>
          </p:cNvPicPr>
          <p:nvPr/>
        </p:nvPicPr>
        <p:blipFill>
          <a:blip r:embed="rId6"/>
          <a:stretch>
            <a:fillRect/>
          </a:stretch>
        </p:blipFill>
        <p:spPr>
          <a:xfrm>
            <a:off x="5225256" y="4618037"/>
            <a:ext cx="1930400" cy="2476500"/>
          </a:xfrm>
          <a:prstGeom prst="rect">
            <a:avLst/>
          </a:prstGeom>
        </p:spPr>
      </p:pic>
      <p:pic>
        <p:nvPicPr>
          <p:cNvPr id="15" name="図 14">
            <a:extLst>
              <a:ext uri="{FF2B5EF4-FFF2-40B4-BE49-F238E27FC236}">
                <a16:creationId xmlns:a16="http://schemas.microsoft.com/office/drawing/2014/main" id="{823E8064-A31D-9C45-A1AC-35D669F19F60}"/>
              </a:ext>
            </a:extLst>
          </p:cNvPr>
          <p:cNvPicPr>
            <a:picLocks noChangeAspect="1"/>
          </p:cNvPicPr>
          <p:nvPr/>
        </p:nvPicPr>
        <p:blipFill>
          <a:blip r:embed="rId7"/>
          <a:stretch>
            <a:fillRect/>
          </a:stretch>
        </p:blipFill>
        <p:spPr>
          <a:xfrm>
            <a:off x="7289675" y="4618037"/>
            <a:ext cx="2527300" cy="2476500"/>
          </a:xfrm>
          <a:prstGeom prst="rect">
            <a:avLst/>
          </a:prstGeom>
        </p:spPr>
      </p:pic>
      <p:sp>
        <p:nvSpPr>
          <p:cNvPr id="17" name="円/楕円 16">
            <a:extLst>
              <a:ext uri="{FF2B5EF4-FFF2-40B4-BE49-F238E27FC236}">
                <a16:creationId xmlns:a16="http://schemas.microsoft.com/office/drawing/2014/main" id="{AF448BAF-61FF-AB4D-917D-8C984C7DEAEF}"/>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96D9EED-FDF8-854F-841E-BA7BF3DF1234}"/>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13</a:t>
            </a:r>
            <a:endParaRPr kumimoji="1" lang="ja-JP" altLang="en-US" sz="1100">
              <a:solidFill>
                <a:schemeClr val="bg1"/>
              </a:solidFill>
            </a:endParaRPr>
          </a:p>
        </p:txBody>
      </p:sp>
    </p:spTree>
    <p:extLst>
      <p:ext uri="{BB962C8B-B14F-4D97-AF65-F5344CB8AC3E}">
        <p14:creationId xmlns:p14="http://schemas.microsoft.com/office/powerpoint/2010/main" val="2940772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8C59C4C-3049-BB4B-888F-D16410A61BAD}"/>
              </a:ext>
            </a:extLst>
          </p:cNvPr>
          <p:cNvSpPr txBox="1"/>
          <p:nvPr/>
        </p:nvSpPr>
        <p:spPr>
          <a:xfrm>
            <a:off x="5072102" y="423191"/>
            <a:ext cx="4986298" cy="1298112"/>
          </a:xfrm>
          <a:prstGeom prst="rect">
            <a:avLst/>
          </a:prstGeom>
          <a:noFill/>
        </p:spPr>
        <p:txBody>
          <a:bodyPr wrap="square" lIns="0" tIns="0" rIns="0" bIns="0" rtlCol="0">
            <a:spAutoFit/>
          </a:bodyPr>
          <a:lstStyle/>
          <a:p>
            <a:pPr algn="just">
              <a:lnSpc>
                <a:spcPct val="137000"/>
              </a:lnSpc>
            </a:pPr>
            <a:r>
              <a:rPr lang="ja-JP" altLang="en-US" sz="1040" b="1">
                <a:latin typeface="Yu Gothic" panose="020B0400000000000000" pitchFamily="34" charset="-128"/>
                <a:ea typeface="Yu Gothic" panose="020B0400000000000000" pitchFamily="34" charset="-128"/>
              </a:rPr>
              <a:t>情報の種類別に、どのメディアから入手しているかを尋ねた結果、新聞は「世の中で起きていることの最新ニュース・速報」「世の中で起きていることの経緯・経過・続報」「テレビ・ラジオの番組情報」「選挙に関する情報」などが上位に挙げられました。新聞は社会の重要ニュースを提供する媒体として選ばれています。</a:t>
            </a:r>
          </a:p>
          <a:p>
            <a:pPr algn="just">
              <a:lnSpc>
                <a:spcPct val="137000"/>
              </a:lnSpc>
            </a:pPr>
            <a:r>
              <a:rPr lang="ja-JP" altLang="en-US" sz="1040" b="1">
                <a:solidFill>
                  <a:srgbClr val="DA0030"/>
                </a:solidFill>
                <a:latin typeface="Yu Gothic" panose="020B0400000000000000" pitchFamily="34" charset="-128"/>
                <a:ea typeface="Yu Gothic" panose="020B0400000000000000" pitchFamily="34" charset="-128"/>
              </a:rPr>
              <a:t>「お悔やみ情報」「人事情報（企業・教員・公務員等）」</a:t>
            </a:r>
            <a:r>
              <a:rPr lang="ja-JP" altLang="en-US" sz="1040" b="1">
                <a:latin typeface="Yu Gothic" panose="020B0400000000000000" pitchFamily="34" charset="-128"/>
                <a:ea typeface="Yu Gothic" panose="020B0400000000000000" pitchFamily="34" charset="-128"/>
              </a:rPr>
              <a:t>は全メディアの中で最も高く、生活に密着した情報を提供するメディアとしても高い評価を得ています。</a:t>
            </a:r>
          </a:p>
        </p:txBody>
      </p:sp>
      <p:sp>
        <p:nvSpPr>
          <p:cNvPr id="9" name="テキスト ボックス 8">
            <a:extLst>
              <a:ext uri="{FF2B5EF4-FFF2-40B4-BE49-F238E27FC236}">
                <a16:creationId xmlns:a16="http://schemas.microsoft.com/office/drawing/2014/main" id="{294CAD84-2357-7941-B144-2A1CA76FDF94}"/>
              </a:ext>
            </a:extLst>
          </p:cNvPr>
          <p:cNvSpPr txBox="1"/>
          <p:nvPr/>
        </p:nvSpPr>
        <p:spPr>
          <a:xfrm>
            <a:off x="665568" y="441854"/>
            <a:ext cx="4406533"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新聞は社会生活に必要な</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情報を届ける</a:t>
            </a:r>
            <a:r>
              <a:rPr lang="ja-JP" altLang="en-US" sz="2600" b="1" spc="-150">
                <a:solidFill>
                  <a:srgbClr val="0098C8"/>
                </a:solidFill>
                <a:latin typeface="Yu Gothic" panose="020B0400000000000000" pitchFamily="34" charset="-128"/>
                <a:ea typeface="Yu Gothic" panose="020B0400000000000000" pitchFamily="34" charset="-128"/>
              </a:rPr>
              <a:t>メ</a:t>
            </a:r>
            <a:r>
              <a:rPr lang="ja-JP" altLang="en-US" sz="2600" b="1" spc="-300">
                <a:solidFill>
                  <a:srgbClr val="0098C8"/>
                </a:solidFill>
                <a:latin typeface="Yu Gothic" panose="020B0400000000000000" pitchFamily="34" charset="-128"/>
                <a:ea typeface="Yu Gothic" panose="020B0400000000000000" pitchFamily="34" charset="-128"/>
              </a:rPr>
              <a:t>ディ</a:t>
            </a:r>
            <a:r>
              <a:rPr lang="ja-JP" altLang="en-US" sz="2600" b="1">
                <a:solidFill>
                  <a:srgbClr val="0098C8"/>
                </a:solidFill>
                <a:latin typeface="Yu Gothic" panose="020B0400000000000000" pitchFamily="34" charset="-128"/>
                <a:ea typeface="Yu Gothic" panose="020B0400000000000000" pitchFamily="34" charset="-128"/>
              </a:rPr>
              <a:t>アです</a:t>
            </a:r>
            <a:endParaRPr lang="ja-JP" altLang="en-US" sz="2600" b="1" dirty="0">
              <a:solidFill>
                <a:srgbClr val="0098C8"/>
              </a:solidFill>
              <a:latin typeface="Yu Gothic" panose="020B0400000000000000" pitchFamily="34" charset="-128"/>
              <a:ea typeface="Yu Gothic" panose="020B0400000000000000" pitchFamily="34" charset="-128"/>
            </a:endParaRPr>
          </a:p>
        </p:txBody>
      </p:sp>
      <p:pic>
        <p:nvPicPr>
          <p:cNvPr id="11" name="図 10">
            <a:extLst>
              <a:ext uri="{FF2B5EF4-FFF2-40B4-BE49-F238E27FC236}">
                <a16:creationId xmlns:a16="http://schemas.microsoft.com/office/drawing/2014/main" id="{61641784-154E-6342-89B0-69E5FF2033AA}"/>
              </a:ext>
            </a:extLst>
          </p:cNvPr>
          <p:cNvPicPr>
            <a:picLocks noChangeAspect="1"/>
          </p:cNvPicPr>
          <p:nvPr/>
        </p:nvPicPr>
        <p:blipFill>
          <a:blip r:embed="rId2"/>
          <a:stretch>
            <a:fillRect/>
          </a:stretch>
        </p:blipFill>
        <p:spPr>
          <a:xfrm>
            <a:off x="640556" y="1988061"/>
            <a:ext cx="9410700" cy="4978400"/>
          </a:xfrm>
          <a:prstGeom prst="rect">
            <a:avLst/>
          </a:prstGeom>
        </p:spPr>
      </p:pic>
      <p:sp>
        <p:nvSpPr>
          <p:cNvPr id="6" name="円/楕円 5">
            <a:extLst>
              <a:ext uri="{FF2B5EF4-FFF2-40B4-BE49-F238E27FC236}">
                <a16:creationId xmlns:a16="http://schemas.microsoft.com/office/drawing/2014/main" id="{9FFA17DE-FBC7-444F-945C-8D8CE3BF2918}"/>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3F2BEDB-4CB0-F84F-AF21-A819CAE77DA3}"/>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14</a:t>
            </a:r>
            <a:endParaRPr kumimoji="1" lang="ja-JP" altLang="en-US" sz="1100">
              <a:solidFill>
                <a:schemeClr val="bg1"/>
              </a:solidFill>
            </a:endParaRPr>
          </a:p>
        </p:txBody>
      </p:sp>
    </p:spTree>
    <p:extLst>
      <p:ext uri="{BB962C8B-B14F-4D97-AF65-F5344CB8AC3E}">
        <p14:creationId xmlns:p14="http://schemas.microsoft.com/office/powerpoint/2010/main" val="7628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F9AF110-A14A-FC45-96E3-7C6B3E500EEE}"/>
              </a:ext>
            </a:extLst>
          </p:cNvPr>
          <p:cNvSpPr txBox="1"/>
          <p:nvPr/>
        </p:nvSpPr>
        <p:spPr>
          <a:xfrm>
            <a:off x="5370162" y="423191"/>
            <a:ext cx="4750231" cy="1298112"/>
          </a:xfrm>
          <a:prstGeom prst="rect">
            <a:avLst/>
          </a:prstGeom>
          <a:noFill/>
        </p:spPr>
        <p:txBody>
          <a:bodyPr wrap="square" lIns="0" tIns="0" rIns="0" bIns="0" rtlCol="0">
            <a:spAutoFit/>
          </a:bodyPr>
          <a:lstStyle/>
          <a:p>
            <a:pPr algn="just">
              <a:lnSpc>
                <a:spcPct val="137000"/>
              </a:lnSpc>
            </a:pPr>
            <a:r>
              <a:rPr lang="ja-JP" altLang="en-US" sz="1040" b="1">
                <a:latin typeface="Yu Gothic" panose="020B0400000000000000" pitchFamily="34" charset="-128"/>
                <a:ea typeface="Yu Gothic" panose="020B0400000000000000" pitchFamily="34" charset="-128"/>
              </a:rPr>
              <a:t>各メディアの印象・評価で、新聞は</a:t>
            </a:r>
            <a:r>
              <a:rPr lang="ja-JP" altLang="en-US" sz="1040" b="1">
                <a:solidFill>
                  <a:srgbClr val="DA0030"/>
                </a:solidFill>
                <a:latin typeface="Yu Gothic" panose="020B0400000000000000" pitchFamily="34" charset="-128"/>
                <a:ea typeface="Yu Gothic" panose="020B0400000000000000" pitchFamily="34" charset="-128"/>
              </a:rPr>
              <a:t>「知的である」「情報が正確で信頼性が高い」「教養を高めるのに役立つ」「地域に密着している」「中立・公正である」</a:t>
            </a:r>
            <a:r>
              <a:rPr lang="ja-JP" altLang="en-US" sz="1040" b="1">
                <a:latin typeface="Yu Gothic" panose="020B0400000000000000" pitchFamily="34" charset="-128"/>
                <a:ea typeface="Yu Gothic" panose="020B0400000000000000" pitchFamily="34" charset="-128"/>
              </a:rPr>
              <a:t>という項目で最も高い評価を得ています。また「安心できる」「情報が整理されている」という項目でも評価が高く、新聞はさまざまな情報を偏りなく体系的に得られるメディアとして受け入れられています。「就職活動の重要な情報源」「仕事に役立つ」として、ビジネスパーソンや学生にも活用されています。</a:t>
            </a:r>
          </a:p>
        </p:txBody>
      </p:sp>
      <p:sp>
        <p:nvSpPr>
          <p:cNvPr id="9" name="テキスト ボックス 8">
            <a:extLst>
              <a:ext uri="{FF2B5EF4-FFF2-40B4-BE49-F238E27FC236}">
                <a16:creationId xmlns:a16="http://schemas.microsoft.com/office/drawing/2014/main" id="{90279347-A88D-194A-AC0C-8AEC7F461412}"/>
              </a:ext>
            </a:extLst>
          </p:cNvPr>
          <p:cNvSpPr txBox="1"/>
          <p:nvPr/>
        </p:nvSpPr>
        <p:spPr>
          <a:xfrm>
            <a:off x="665568" y="441854"/>
            <a:ext cx="4576520"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情報の正確さと信頼性は</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新聞が全</a:t>
            </a:r>
            <a:r>
              <a:rPr lang="ja-JP" altLang="en-US" sz="2600" b="1" spc="-150">
                <a:solidFill>
                  <a:srgbClr val="0098C8"/>
                </a:solidFill>
                <a:latin typeface="Yu Gothic" panose="020B0400000000000000" pitchFamily="34" charset="-128"/>
                <a:ea typeface="Yu Gothic" panose="020B0400000000000000" pitchFamily="34" charset="-128"/>
              </a:rPr>
              <a:t>メ</a:t>
            </a:r>
            <a:r>
              <a:rPr lang="ja-JP" altLang="en-US" sz="2600" b="1" spc="-300">
                <a:solidFill>
                  <a:srgbClr val="0098C8"/>
                </a:solidFill>
                <a:latin typeface="Yu Gothic" panose="020B0400000000000000" pitchFamily="34" charset="-128"/>
                <a:ea typeface="Yu Gothic" panose="020B0400000000000000" pitchFamily="34" charset="-128"/>
              </a:rPr>
              <a:t>ディ</a:t>
            </a:r>
            <a:r>
              <a:rPr lang="ja-JP" altLang="en-US" sz="2600" b="1">
                <a:solidFill>
                  <a:srgbClr val="0098C8"/>
                </a:solidFill>
                <a:latin typeface="Yu Gothic" panose="020B0400000000000000" pitchFamily="34" charset="-128"/>
                <a:ea typeface="Yu Gothic" panose="020B0400000000000000" pitchFamily="34" charset="-128"/>
              </a:rPr>
              <a:t>アで</a:t>
            </a:r>
            <a:r>
              <a:rPr lang="ja-JP" altLang="en-US" sz="2600" b="1" spc="-300">
                <a:solidFill>
                  <a:srgbClr val="0098C8"/>
                </a:solidFill>
                <a:latin typeface="Yu Gothic" panose="020B0400000000000000" pitchFamily="34" charset="-128"/>
                <a:ea typeface="Yu Gothic" panose="020B0400000000000000" pitchFamily="34" charset="-128"/>
              </a:rPr>
              <a:t>トッ</a:t>
            </a:r>
            <a:r>
              <a:rPr lang="ja-JP" altLang="en-US" sz="2600" b="1" spc="-150">
                <a:solidFill>
                  <a:srgbClr val="0098C8"/>
                </a:solidFill>
                <a:latin typeface="Yu Gothic" panose="020B0400000000000000" pitchFamily="34" charset="-128"/>
                <a:ea typeface="Yu Gothic" panose="020B0400000000000000" pitchFamily="34" charset="-128"/>
              </a:rPr>
              <a:t>プ</a:t>
            </a:r>
            <a:r>
              <a:rPr lang="ja-JP" altLang="en-US" sz="2600" b="1">
                <a:solidFill>
                  <a:srgbClr val="0098C8"/>
                </a:solidFill>
                <a:latin typeface="Yu Gothic" panose="020B0400000000000000" pitchFamily="34" charset="-128"/>
                <a:ea typeface="Yu Gothic" panose="020B0400000000000000" pitchFamily="34" charset="-128"/>
              </a:rPr>
              <a:t>です</a:t>
            </a:r>
            <a:endParaRPr lang="ja-JP" altLang="en-US" sz="2600" b="1" dirty="0">
              <a:solidFill>
                <a:srgbClr val="0098C8"/>
              </a:solidFill>
              <a:latin typeface="Yu Gothic" panose="020B0400000000000000" pitchFamily="34" charset="-128"/>
              <a:ea typeface="Yu Gothic" panose="020B0400000000000000" pitchFamily="34" charset="-128"/>
            </a:endParaRPr>
          </a:p>
        </p:txBody>
      </p:sp>
      <p:pic>
        <p:nvPicPr>
          <p:cNvPr id="10" name="図 9">
            <a:extLst>
              <a:ext uri="{FF2B5EF4-FFF2-40B4-BE49-F238E27FC236}">
                <a16:creationId xmlns:a16="http://schemas.microsoft.com/office/drawing/2014/main" id="{0CD7E612-FF6E-D34A-BBAE-576761C19FF4}"/>
              </a:ext>
            </a:extLst>
          </p:cNvPr>
          <p:cNvPicPr>
            <a:picLocks noChangeAspect="1"/>
          </p:cNvPicPr>
          <p:nvPr/>
        </p:nvPicPr>
        <p:blipFill>
          <a:blip r:embed="rId2"/>
          <a:stretch>
            <a:fillRect/>
          </a:stretch>
        </p:blipFill>
        <p:spPr>
          <a:xfrm>
            <a:off x="657819" y="1655132"/>
            <a:ext cx="9334500" cy="5486400"/>
          </a:xfrm>
          <a:prstGeom prst="rect">
            <a:avLst/>
          </a:prstGeom>
        </p:spPr>
      </p:pic>
      <p:sp>
        <p:nvSpPr>
          <p:cNvPr id="6" name="円/楕円 5">
            <a:extLst>
              <a:ext uri="{FF2B5EF4-FFF2-40B4-BE49-F238E27FC236}">
                <a16:creationId xmlns:a16="http://schemas.microsoft.com/office/drawing/2014/main" id="{848D9300-6589-1747-A883-0A6873498814}"/>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65DA36E-0CAB-1B44-9283-C91CF8409ED2}"/>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15</a:t>
            </a:r>
            <a:endParaRPr kumimoji="1" lang="ja-JP" altLang="en-US" sz="1100">
              <a:solidFill>
                <a:schemeClr val="bg1"/>
              </a:solidFill>
            </a:endParaRPr>
          </a:p>
        </p:txBody>
      </p:sp>
    </p:spTree>
    <p:extLst>
      <p:ext uri="{BB962C8B-B14F-4D97-AF65-F5344CB8AC3E}">
        <p14:creationId xmlns:p14="http://schemas.microsoft.com/office/powerpoint/2010/main" val="1157526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C10BF55-7C19-3F47-822E-3E3177120293}"/>
              </a:ext>
            </a:extLst>
          </p:cNvPr>
          <p:cNvSpPr txBox="1"/>
          <p:nvPr/>
        </p:nvSpPr>
        <p:spPr>
          <a:xfrm>
            <a:off x="5439905" y="423191"/>
            <a:ext cx="4409268" cy="1517403"/>
          </a:xfrm>
          <a:prstGeom prst="rect">
            <a:avLst/>
          </a:prstGeom>
          <a:noFill/>
        </p:spPr>
        <p:txBody>
          <a:bodyPr wrap="square" lIns="0" tIns="0" rIns="0" bIns="0" rtlCol="0">
            <a:spAutoFit/>
          </a:bodyPr>
          <a:lstStyle/>
          <a:p>
            <a:pPr algn="just">
              <a:lnSpc>
                <a:spcPct val="137000"/>
              </a:lnSpc>
            </a:pPr>
            <a:r>
              <a:rPr lang="ja-JP" altLang="en-US" sz="1040" b="1">
                <a:latin typeface="Yu Gothic" panose="020B0400000000000000" pitchFamily="34" charset="-128"/>
                <a:ea typeface="Yu Gothic" panose="020B0400000000000000" pitchFamily="34" charset="-128"/>
              </a:rPr>
              <a:t>インターネットで入手するニュースの提供元については、ネットや</a:t>
            </a:r>
            <a:r>
              <a:rPr lang="it-IT" altLang="ja-JP" sz="1040" b="1" dirty="0">
                <a:latin typeface="Yu Gothic" panose="020B0400000000000000" pitchFamily="34" charset="-128"/>
                <a:ea typeface="Yu Gothic" panose="020B0400000000000000" pitchFamily="34" charset="-128"/>
              </a:rPr>
              <a:t>SNS</a:t>
            </a:r>
            <a:r>
              <a:rPr lang="ja-JP" altLang="en-US" sz="1040" b="1">
                <a:latin typeface="Yu Gothic" panose="020B0400000000000000" pitchFamily="34" charset="-128"/>
                <a:ea typeface="Yu Gothic" panose="020B0400000000000000" pitchFamily="34" charset="-128"/>
              </a:rPr>
              <a:t>からニュースを見聞きしている人の</a:t>
            </a:r>
            <a:r>
              <a:rPr lang="en-US" altLang="ja-JP" sz="1040" b="1" dirty="0">
                <a:latin typeface="Yu Gothic" panose="020B0400000000000000" pitchFamily="34" charset="-128"/>
                <a:ea typeface="Yu Gothic" panose="020B0400000000000000" pitchFamily="34" charset="-128"/>
              </a:rPr>
              <a:t>45.3</a:t>
            </a:r>
            <a:r>
              <a:rPr lang="ja-JP" altLang="en-US" sz="1040" b="1">
                <a:latin typeface="Yu Gothic" panose="020B0400000000000000" pitchFamily="34" charset="-128"/>
                <a:ea typeface="Yu Gothic" panose="020B0400000000000000" pitchFamily="34" charset="-128"/>
              </a:rPr>
              <a:t>％が「必ず確認する」「たまに確認する」と回答しており、情報の信頼性を重視する傾向がうかがえます。ニュースの提供元を確認している人のうち、</a:t>
            </a:r>
            <a:r>
              <a:rPr lang="en-US" altLang="ja-JP" sz="1040" b="1" dirty="0">
                <a:latin typeface="Yu Gothic" panose="020B0400000000000000" pitchFamily="34" charset="-128"/>
                <a:ea typeface="Yu Gothic" panose="020B0400000000000000" pitchFamily="34" charset="-128"/>
              </a:rPr>
              <a:t>55.5</a:t>
            </a:r>
            <a:r>
              <a:rPr lang="ja-JP" altLang="en-US" sz="1040" b="1">
                <a:latin typeface="Yu Gothic" panose="020B0400000000000000" pitchFamily="34" charset="-128"/>
                <a:ea typeface="Yu Gothic" panose="020B0400000000000000" pitchFamily="34" charset="-128"/>
              </a:rPr>
              <a:t>％の人が信用できるニュース記事の提供元として新聞社を挙げており、全メディアの中で最も高いスコアとなりました。新聞社発の情報がネットの中でも高い信頼を得ていることが分かります。</a:t>
            </a:r>
          </a:p>
        </p:txBody>
      </p:sp>
      <p:sp>
        <p:nvSpPr>
          <p:cNvPr id="9" name="テキスト ボックス 8">
            <a:extLst>
              <a:ext uri="{FF2B5EF4-FFF2-40B4-BE49-F238E27FC236}">
                <a16:creationId xmlns:a16="http://schemas.microsoft.com/office/drawing/2014/main" id="{1803A9F9-63D2-784D-8562-2B04F12735C5}"/>
              </a:ext>
            </a:extLst>
          </p:cNvPr>
          <p:cNvSpPr txBox="1"/>
          <p:nvPr/>
        </p:nvSpPr>
        <p:spPr>
          <a:xfrm>
            <a:off x="665568" y="441854"/>
            <a:ext cx="4406533" cy="933141"/>
          </a:xfrm>
          <a:prstGeom prst="rect">
            <a:avLst/>
          </a:prstGeom>
          <a:noFill/>
        </p:spPr>
        <p:txBody>
          <a:bodyPr wrap="square" lIns="0" tIns="0" rIns="0" bIns="0" rtlCol="0" anchor="t">
            <a:spAutoFit/>
          </a:bodyPr>
          <a:lstStyle/>
          <a:p>
            <a:pPr algn="just">
              <a:lnSpc>
                <a:spcPct val="120000"/>
              </a:lnSpc>
            </a:pPr>
            <a:r>
              <a:rPr lang="ja-JP" altLang="en-US" sz="2600" b="1" spc="-300">
                <a:solidFill>
                  <a:srgbClr val="0098C8"/>
                </a:solidFill>
                <a:latin typeface="Yu Gothic" panose="020B0400000000000000" pitchFamily="34" charset="-128"/>
                <a:ea typeface="Yu Gothic" panose="020B0400000000000000" pitchFamily="34" charset="-128"/>
              </a:rPr>
              <a:t>ネット</a:t>
            </a:r>
            <a:r>
              <a:rPr lang="ja-JP" altLang="en-US" sz="2600" b="1">
                <a:solidFill>
                  <a:srgbClr val="0098C8"/>
                </a:solidFill>
                <a:latin typeface="Yu Gothic" panose="020B0400000000000000" pitchFamily="34" charset="-128"/>
                <a:ea typeface="Yu Gothic" panose="020B0400000000000000" pitchFamily="34" charset="-128"/>
              </a:rPr>
              <a:t>上の新聞社発の情報は</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最も信頼されています</a:t>
            </a:r>
          </a:p>
        </p:txBody>
      </p:sp>
      <p:pic>
        <p:nvPicPr>
          <p:cNvPr id="2" name="図 1">
            <a:extLst>
              <a:ext uri="{FF2B5EF4-FFF2-40B4-BE49-F238E27FC236}">
                <a16:creationId xmlns:a16="http://schemas.microsoft.com/office/drawing/2014/main" id="{A5A234BE-F8A3-F842-9052-66243547B12B}"/>
              </a:ext>
            </a:extLst>
          </p:cNvPr>
          <p:cNvPicPr>
            <a:picLocks noChangeAspect="1"/>
          </p:cNvPicPr>
          <p:nvPr/>
        </p:nvPicPr>
        <p:blipFill>
          <a:blip r:embed="rId2"/>
          <a:stretch>
            <a:fillRect/>
          </a:stretch>
        </p:blipFill>
        <p:spPr>
          <a:xfrm>
            <a:off x="1045987" y="2484652"/>
            <a:ext cx="3454400" cy="4140200"/>
          </a:xfrm>
          <a:prstGeom prst="rect">
            <a:avLst/>
          </a:prstGeom>
        </p:spPr>
      </p:pic>
      <p:pic>
        <p:nvPicPr>
          <p:cNvPr id="10" name="図 9">
            <a:extLst>
              <a:ext uri="{FF2B5EF4-FFF2-40B4-BE49-F238E27FC236}">
                <a16:creationId xmlns:a16="http://schemas.microsoft.com/office/drawing/2014/main" id="{BBF0F27F-8ED3-7F41-BAD8-7CE4B321BEAE}"/>
              </a:ext>
            </a:extLst>
          </p:cNvPr>
          <p:cNvPicPr>
            <a:picLocks noChangeAspect="1"/>
          </p:cNvPicPr>
          <p:nvPr/>
        </p:nvPicPr>
        <p:blipFill>
          <a:blip r:embed="rId3"/>
          <a:stretch>
            <a:fillRect/>
          </a:stretch>
        </p:blipFill>
        <p:spPr>
          <a:xfrm>
            <a:off x="4635998" y="4562501"/>
            <a:ext cx="660400" cy="520700"/>
          </a:xfrm>
          <a:prstGeom prst="rect">
            <a:avLst/>
          </a:prstGeom>
        </p:spPr>
      </p:pic>
      <p:pic>
        <p:nvPicPr>
          <p:cNvPr id="13" name="図 12">
            <a:extLst>
              <a:ext uri="{FF2B5EF4-FFF2-40B4-BE49-F238E27FC236}">
                <a16:creationId xmlns:a16="http://schemas.microsoft.com/office/drawing/2014/main" id="{48D5312E-2DBD-D44C-9DD1-E0C913E343F6}"/>
              </a:ext>
            </a:extLst>
          </p:cNvPr>
          <p:cNvPicPr>
            <a:picLocks noChangeAspect="1"/>
          </p:cNvPicPr>
          <p:nvPr/>
        </p:nvPicPr>
        <p:blipFill>
          <a:blip r:embed="rId4"/>
          <a:stretch>
            <a:fillRect/>
          </a:stretch>
        </p:blipFill>
        <p:spPr>
          <a:xfrm>
            <a:off x="5319645" y="2287802"/>
            <a:ext cx="4533900" cy="4330700"/>
          </a:xfrm>
          <a:prstGeom prst="rect">
            <a:avLst/>
          </a:prstGeom>
        </p:spPr>
      </p:pic>
      <p:sp>
        <p:nvSpPr>
          <p:cNvPr id="8" name="円/楕円 7">
            <a:extLst>
              <a:ext uri="{FF2B5EF4-FFF2-40B4-BE49-F238E27FC236}">
                <a16:creationId xmlns:a16="http://schemas.microsoft.com/office/drawing/2014/main" id="{F430F068-02BF-E047-BE5F-C226950675BC}"/>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A3D5141-9E36-F54C-A41F-F29C1EC79527}"/>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16</a:t>
            </a:r>
            <a:endParaRPr kumimoji="1" lang="ja-JP" altLang="en-US" sz="1100">
              <a:solidFill>
                <a:schemeClr val="bg1"/>
              </a:solidFill>
            </a:endParaRPr>
          </a:p>
        </p:txBody>
      </p:sp>
    </p:spTree>
    <p:extLst>
      <p:ext uri="{BB962C8B-B14F-4D97-AF65-F5344CB8AC3E}">
        <p14:creationId xmlns:p14="http://schemas.microsoft.com/office/powerpoint/2010/main" val="2269921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DC59CC41-3F46-8B49-A493-EC7D0329B20B}"/>
              </a:ext>
            </a:extLst>
          </p:cNvPr>
          <p:cNvSpPr txBox="1"/>
          <p:nvPr/>
        </p:nvSpPr>
        <p:spPr>
          <a:xfrm>
            <a:off x="4355024" y="423191"/>
            <a:ext cx="5718874" cy="1517403"/>
          </a:xfrm>
          <a:prstGeom prst="rect">
            <a:avLst/>
          </a:prstGeom>
          <a:noFill/>
        </p:spPr>
        <p:txBody>
          <a:bodyPr wrap="square" lIns="0" tIns="0" rIns="0" bIns="0" rtlCol="0">
            <a:spAutoFit/>
          </a:bodyPr>
          <a:lstStyle/>
          <a:p>
            <a:pPr algn="just">
              <a:lnSpc>
                <a:spcPct val="137000"/>
              </a:lnSpc>
            </a:pPr>
            <a:r>
              <a:rPr lang="ja-JP" altLang="en-US" sz="1040" b="1">
                <a:latin typeface="Yu Gothic" panose="020B0400000000000000" pitchFamily="34" charset="-128"/>
                <a:ea typeface="Yu Gothic" panose="020B0400000000000000" pitchFamily="34" charset="-128"/>
              </a:rPr>
              <a:t>新聞に週１日以上接触している人は、新聞広告の印象・評価として</a:t>
            </a:r>
            <a:r>
              <a:rPr lang="ja-JP" altLang="en-US" sz="1040" b="1">
                <a:solidFill>
                  <a:srgbClr val="DA0030"/>
                </a:solidFill>
                <a:latin typeface="Yu Gothic" panose="020B0400000000000000" pitchFamily="34" charset="-128"/>
                <a:ea typeface="Yu Gothic" panose="020B0400000000000000" pitchFamily="34" charset="-128"/>
              </a:rPr>
              <a:t>「情報が信頼できる」「ゆったりと広告を見聞きできる」</a:t>
            </a:r>
            <a:r>
              <a:rPr lang="ja-JP" altLang="en-US" sz="1040" b="1">
                <a:latin typeface="Yu Gothic" panose="020B0400000000000000" pitchFamily="34" charset="-128"/>
                <a:ea typeface="Yu Gothic" panose="020B0400000000000000" pitchFamily="34" charset="-128"/>
              </a:rPr>
              <a:t>「情報がよく理解できる」などの項目を上位に挙げています。</a:t>
            </a:r>
            <a:r>
              <a:rPr lang="ja-JP" altLang="en-US" sz="1040" b="1">
                <a:solidFill>
                  <a:srgbClr val="DA0030"/>
                </a:solidFill>
                <a:latin typeface="Yu Gothic" panose="020B0400000000000000" pitchFamily="34" charset="-128"/>
                <a:ea typeface="Yu Gothic" panose="020B0400000000000000" pitchFamily="34" charset="-128"/>
              </a:rPr>
              <a:t>「情報が信頼できる」「ゆったりと見聞きできる」</a:t>
            </a:r>
            <a:r>
              <a:rPr lang="ja-JP" altLang="en-US" sz="1040" b="1">
                <a:latin typeface="Yu Gothic" panose="020B0400000000000000" pitchFamily="34" charset="-128"/>
                <a:ea typeface="Yu Gothic" panose="020B0400000000000000" pitchFamily="34" charset="-128"/>
              </a:rPr>
              <a:t>は全ての広告メディアの中で最も高い評価を得ています。「地域や地元の情報が多い」は新聞の折り込みチラシに次いで高いスコアを示しています。また新聞広告は</a:t>
            </a:r>
            <a:r>
              <a:rPr lang="ja-JP" altLang="en-US" sz="1040" b="1">
                <a:solidFill>
                  <a:srgbClr val="DA0030"/>
                </a:solidFill>
                <a:latin typeface="Yu Gothic" panose="020B0400000000000000" pitchFamily="34" charset="-128"/>
                <a:ea typeface="Yu Gothic" panose="020B0400000000000000" pitchFamily="34" charset="-128"/>
              </a:rPr>
              <a:t>「企業の環境問題への取り組みがよく分かる」</a:t>
            </a:r>
            <a:r>
              <a:rPr lang="ja-JP" altLang="en-US" sz="1040" b="1">
                <a:latin typeface="Yu Gothic" panose="020B0400000000000000" pitchFamily="34" charset="-128"/>
                <a:ea typeface="Yu Gothic" panose="020B0400000000000000" pitchFamily="34" charset="-128"/>
              </a:rPr>
              <a:t>「企業の社会貢献への取り組みがよく分かる」などのスコアも高く、社会課題への取り組みを訴求する広告媒体として評価されていることが分かります。</a:t>
            </a:r>
          </a:p>
        </p:txBody>
      </p:sp>
      <p:sp>
        <p:nvSpPr>
          <p:cNvPr id="9" name="テキスト ボックス 8">
            <a:extLst>
              <a:ext uri="{FF2B5EF4-FFF2-40B4-BE49-F238E27FC236}">
                <a16:creationId xmlns:a16="http://schemas.microsoft.com/office/drawing/2014/main" id="{15FC8FEB-B607-4F49-9E10-9DD8A3174826}"/>
              </a:ext>
            </a:extLst>
          </p:cNvPr>
          <p:cNvSpPr txBox="1"/>
          <p:nvPr/>
        </p:nvSpPr>
        <p:spPr>
          <a:xfrm>
            <a:off x="665568" y="441854"/>
            <a:ext cx="3348493" cy="1413272"/>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社会課題への</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取り組み訴求に適した</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新聞広告</a:t>
            </a:r>
          </a:p>
        </p:txBody>
      </p:sp>
      <p:pic>
        <p:nvPicPr>
          <p:cNvPr id="10" name="図 9">
            <a:extLst>
              <a:ext uri="{FF2B5EF4-FFF2-40B4-BE49-F238E27FC236}">
                <a16:creationId xmlns:a16="http://schemas.microsoft.com/office/drawing/2014/main" id="{3C164B26-0216-EB42-8565-4DF43458F1FF}"/>
              </a:ext>
            </a:extLst>
          </p:cNvPr>
          <p:cNvPicPr>
            <a:picLocks noChangeAspect="1"/>
          </p:cNvPicPr>
          <p:nvPr/>
        </p:nvPicPr>
        <p:blipFill>
          <a:blip r:embed="rId2"/>
          <a:stretch>
            <a:fillRect/>
          </a:stretch>
        </p:blipFill>
        <p:spPr>
          <a:xfrm>
            <a:off x="657194" y="2030251"/>
            <a:ext cx="9334500" cy="5080000"/>
          </a:xfrm>
          <a:prstGeom prst="rect">
            <a:avLst/>
          </a:prstGeom>
        </p:spPr>
      </p:pic>
      <p:sp>
        <p:nvSpPr>
          <p:cNvPr id="6" name="円/楕円 5">
            <a:extLst>
              <a:ext uri="{FF2B5EF4-FFF2-40B4-BE49-F238E27FC236}">
                <a16:creationId xmlns:a16="http://schemas.microsoft.com/office/drawing/2014/main" id="{FAC3A546-2013-FF42-A815-10DE3EAC73C0}"/>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5EF39F9-495B-B94C-9E4C-43EE82656DCE}"/>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17</a:t>
            </a:r>
            <a:endParaRPr kumimoji="1" lang="ja-JP" altLang="en-US" sz="1100">
              <a:solidFill>
                <a:schemeClr val="bg1"/>
              </a:solidFill>
            </a:endParaRPr>
          </a:p>
        </p:txBody>
      </p:sp>
    </p:spTree>
    <p:extLst>
      <p:ext uri="{BB962C8B-B14F-4D97-AF65-F5344CB8AC3E}">
        <p14:creationId xmlns:p14="http://schemas.microsoft.com/office/powerpoint/2010/main" val="2762008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4E4AA5A-28F6-DB42-9979-2F2C3A85791D}"/>
              </a:ext>
            </a:extLst>
          </p:cNvPr>
          <p:cNvSpPr txBox="1"/>
          <p:nvPr/>
        </p:nvSpPr>
        <p:spPr>
          <a:xfrm>
            <a:off x="4917278" y="423191"/>
            <a:ext cx="5156620" cy="859531"/>
          </a:xfrm>
          <a:prstGeom prst="rect">
            <a:avLst/>
          </a:prstGeom>
          <a:noFill/>
        </p:spPr>
        <p:txBody>
          <a:bodyPr wrap="square" lIns="0" tIns="0" rIns="0" bIns="0" rtlCol="0">
            <a:spAutoFit/>
          </a:bodyPr>
          <a:lstStyle/>
          <a:p>
            <a:pPr algn="just">
              <a:lnSpc>
                <a:spcPct val="137000"/>
              </a:lnSpc>
            </a:pPr>
            <a:r>
              <a:rPr lang="ja-JP" altLang="en-US" sz="1040" b="1">
                <a:latin typeface="Yu Gothic" panose="020B0400000000000000" pitchFamily="34" charset="-128"/>
                <a:ea typeface="Yu Gothic" panose="020B0400000000000000" pitchFamily="34" charset="-128"/>
              </a:rPr>
              <a:t>新聞に週１日以上接触している人の購買プロセスにおいて、新聞広告は商品・サービスを知るきっかけとなる「認知」だけでなく、興味を持つきっかけとなったり、欲しい気持ちが高まる「興味・関心」、商品等の内容理解や実物を確認したくなるといった「比較・検討」というミッドファネルにおいても重要な役割を果たしています。</a:t>
            </a:r>
          </a:p>
        </p:txBody>
      </p:sp>
      <p:sp>
        <p:nvSpPr>
          <p:cNvPr id="9" name="テキスト ボックス 8">
            <a:extLst>
              <a:ext uri="{FF2B5EF4-FFF2-40B4-BE49-F238E27FC236}">
                <a16:creationId xmlns:a16="http://schemas.microsoft.com/office/drawing/2014/main" id="{C398F9B4-A260-F947-9F99-A83AB5A495F7}"/>
              </a:ext>
            </a:extLst>
          </p:cNvPr>
          <p:cNvSpPr txBox="1"/>
          <p:nvPr/>
        </p:nvSpPr>
        <p:spPr>
          <a:xfrm>
            <a:off x="665568" y="441854"/>
            <a:ext cx="4007171"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新聞広告は認知を促し</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購</a:t>
            </a:r>
            <a:r>
              <a:rPr lang="ja-JP" altLang="en-US" sz="2600" b="1" spc="-600">
                <a:solidFill>
                  <a:srgbClr val="0098C8"/>
                </a:solidFill>
                <a:latin typeface="Yu Gothic" panose="020B0400000000000000" pitchFamily="34" charset="-128"/>
                <a:ea typeface="Yu Gothic" panose="020B0400000000000000" pitchFamily="34" charset="-128"/>
              </a:rPr>
              <a:t>入</a:t>
            </a:r>
            <a:r>
              <a:rPr lang="ja-JP" altLang="en-US" sz="2600" b="1" spc="-500">
                <a:solidFill>
                  <a:srgbClr val="0098C8"/>
                </a:solidFill>
                <a:latin typeface="Yu Gothic" panose="020B0400000000000000" pitchFamily="34" charset="-128"/>
                <a:ea typeface="Yu Gothic" panose="020B0400000000000000" pitchFamily="34" charset="-128"/>
              </a:rPr>
              <a:t>・</a:t>
            </a:r>
            <a:r>
              <a:rPr lang="ja-JP" altLang="en-US" sz="2600" b="1">
                <a:solidFill>
                  <a:srgbClr val="0098C8"/>
                </a:solidFill>
                <a:latin typeface="Yu Gothic" panose="020B0400000000000000" pitchFamily="34" charset="-128"/>
                <a:ea typeface="Yu Gothic" panose="020B0400000000000000" pitchFamily="34" charset="-128"/>
              </a:rPr>
              <a:t>利用を後</a:t>
            </a:r>
            <a:r>
              <a:rPr lang="ja-JP" altLang="en-US" sz="2600" b="1" spc="-150">
                <a:solidFill>
                  <a:srgbClr val="0098C8"/>
                </a:solidFill>
                <a:latin typeface="Yu Gothic" panose="020B0400000000000000" pitchFamily="34" charset="-128"/>
                <a:ea typeface="Yu Gothic" panose="020B0400000000000000" pitchFamily="34" charset="-128"/>
              </a:rPr>
              <a:t>押しします</a:t>
            </a:r>
          </a:p>
        </p:txBody>
      </p:sp>
      <p:pic>
        <p:nvPicPr>
          <p:cNvPr id="10" name="図 9">
            <a:extLst>
              <a:ext uri="{FF2B5EF4-FFF2-40B4-BE49-F238E27FC236}">
                <a16:creationId xmlns:a16="http://schemas.microsoft.com/office/drawing/2014/main" id="{E3E2BC98-6B37-9746-888A-A890B8CCE4C9}"/>
              </a:ext>
            </a:extLst>
          </p:cNvPr>
          <p:cNvPicPr>
            <a:picLocks noChangeAspect="1"/>
          </p:cNvPicPr>
          <p:nvPr/>
        </p:nvPicPr>
        <p:blipFill>
          <a:blip r:embed="rId2"/>
          <a:stretch>
            <a:fillRect/>
          </a:stretch>
        </p:blipFill>
        <p:spPr>
          <a:xfrm>
            <a:off x="630008" y="1814674"/>
            <a:ext cx="9385300" cy="5092700"/>
          </a:xfrm>
          <a:prstGeom prst="rect">
            <a:avLst/>
          </a:prstGeom>
        </p:spPr>
      </p:pic>
      <p:sp>
        <p:nvSpPr>
          <p:cNvPr id="6" name="円/楕円 5">
            <a:extLst>
              <a:ext uri="{FF2B5EF4-FFF2-40B4-BE49-F238E27FC236}">
                <a16:creationId xmlns:a16="http://schemas.microsoft.com/office/drawing/2014/main" id="{19621C87-75FF-684C-B36C-74D4DC080D39}"/>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A9AE8C0-3A8E-8041-A9C3-4CDE37DE055B}"/>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18</a:t>
            </a:r>
            <a:endParaRPr kumimoji="1" lang="ja-JP" altLang="en-US" sz="1100">
              <a:solidFill>
                <a:schemeClr val="bg1"/>
              </a:solidFill>
            </a:endParaRPr>
          </a:p>
        </p:txBody>
      </p:sp>
    </p:spTree>
    <p:extLst>
      <p:ext uri="{BB962C8B-B14F-4D97-AF65-F5344CB8AC3E}">
        <p14:creationId xmlns:p14="http://schemas.microsoft.com/office/powerpoint/2010/main" val="2468503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898872FB-877A-0D45-A327-622A55542653}"/>
              </a:ext>
            </a:extLst>
          </p:cNvPr>
          <p:cNvSpPr txBox="1"/>
          <p:nvPr/>
        </p:nvSpPr>
        <p:spPr>
          <a:xfrm>
            <a:off x="691816" y="1123471"/>
            <a:ext cx="2787553" cy="2833148"/>
          </a:xfrm>
          <a:prstGeom prst="rect">
            <a:avLst/>
          </a:prstGeom>
          <a:noFill/>
        </p:spPr>
        <p:txBody>
          <a:bodyPr wrap="square" lIns="0" tIns="0" rIns="0" bIns="0" rtlCol="0">
            <a:spAutoFit/>
          </a:bodyPr>
          <a:lstStyle/>
          <a:p>
            <a:pPr algn="just">
              <a:lnSpc>
                <a:spcPct val="137000"/>
              </a:lnSpc>
            </a:pPr>
            <a:r>
              <a:rPr lang="ja-JP" altLang="en-US" sz="1040" b="1" spc="-10">
                <a:latin typeface="Yu Gothic" panose="020B0400000000000000" pitchFamily="34" charset="-128"/>
                <a:ea typeface="Yu Gothic" panose="020B0400000000000000" pitchFamily="34" charset="-128"/>
              </a:rPr>
              <a:t>自宅で新聞を月決め購読している人のうち、購読中の新聞を</a:t>
            </a:r>
            <a:r>
              <a:rPr lang="en-US" altLang="ja-JP" sz="1040" b="1" spc="-10" dirty="0">
                <a:latin typeface="Yu Gothic" panose="020B0400000000000000" pitchFamily="34" charset="-128"/>
                <a:ea typeface="Yu Gothic" panose="020B0400000000000000" pitchFamily="34" charset="-128"/>
              </a:rPr>
              <a:t>20</a:t>
            </a:r>
            <a:r>
              <a:rPr lang="ja-JP" altLang="en-US" sz="1040" b="1" spc="-10">
                <a:latin typeface="Yu Gothic" panose="020B0400000000000000" pitchFamily="34" charset="-128"/>
                <a:ea typeface="Yu Gothic" panose="020B0400000000000000" pitchFamily="34" charset="-128"/>
              </a:rPr>
              <a:t>年以上購読し続けている人は</a:t>
            </a:r>
            <a:r>
              <a:rPr lang="en-US" altLang="ja-JP" sz="1040" b="1" spc="-10" dirty="0">
                <a:latin typeface="Yu Gothic" panose="020B0400000000000000" pitchFamily="34" charset="-128"/>
                <a:ea typeface="Yu Gothic" panose="020B0400000000000000" pitchFamily="34" charset="-128"/>
              </a:rPr>
              <a:t>74.7</a:t>
            </a:r>
            <a:r>
              <a:rPr lang="ja-JP" altLang="en-US" sz="1040" b="1" spc="-10">
                <a:latin typeface="Yu Gothic" panose="020B0400000000000000" pitchFamily="34" charset="-128"/>
                <a:ea typeface="Yu Gothic" panose="020B0400000000000000" pitchFamily="34" charset="-128"/>
              </a:rPr>
              <a:t>％でした。ロイヤルティーの高い読者を多く抱えている新聞は、長期的なブランドコミュニケーションを図るのに適しているメディアであることがうかがえます。</a:t>
            </a:r>
          </a:p>
          <a:p>
            <a:pPr algn="just">
              <a:lnSpc>
                <a:spcPct val="137000"/>
              </a:lnSpc>
            </a:pPr>
            <a:r>
              <a:rPr lang="ja-JP" altLang="en-US" sz="1040" b="1" spc="-10">
                <a:latin typeface="Yu Gothic" panose="020B0400000000000000" pitchFamily="34" charset="-128"/>
                <a:ea typeface="Yu Gothic" panose="020B0400000000000000" pitchFamily="34" charset="-128"/>
              </a:rPr>
              <a:t>新聞に週１日以上接触している人の平均閲読時間は平日で</a:t>
            </a:r>
            <a:r>
              <a:rPr lang="en-US" altLang="ja-JP" sz="1040" b="1" spc="-10" dirty="0">
                <a:latin typeface="Yu Gothic" panose="020B0400000000000000" pitchFamily="34" charset="-128"/>
                <a:ea typeface="Yu Gothic" panose="020B0400000000000000" pitchFamily="34" charset="-128"/>
              </a:rPr>
              <a:t>26.7</a:t>
            </a:r>
            <a:r>
              <a:rPr lang="ja-JP" altLang="en-US" sz="1040" b="1" spc="-10">
                <a:latin typeface="Yu Gothic" panose="020B0400000000000000" pitchFamily="34" charset="-128"/>
                <a:ea typeface="Yu Gothic" panose="020B0400000000000000" pitchFamily="34" charset="-128"/>
              </a:rPr>
              <a:t>分、休日で</a:t>
            </a:r>
            <a:r>
              <a:rPr lang="en-US" altLang="ja-JP" sz="1040" b="1" spc="-10" dirty="0">
                <a:latin typeface="Yu Gothic" panose="020B0400000000000000" pitchFamily="34" charset="-128"/>
                <a:ea typeface="Yu Gothic" panose="020B0400000000000000" pitchFamily="34" charset="-128"/>
              </a:rPr>
              <a:t>30.2</a:t>
            </a:r>
            <a:r>
              <a:rPr lang="ja-JP" altLang="en-US" sz="1040" b="1" spc="-10">
                <a:latin typeface="Yu Gothic" panose="020B0400000000000000" pitchFamily="34" charset="-128"/>
                <a:ea typeface="Yu Gothic" panose="020B0400000000000000" pitchFamily="34" charset="-128"/>
              </a:rPr>
              <a:t>分でした。閲読時間帯は平日、休日とも７時台に読む人が最も多く、平日、休日ともに６時から</a:t>
            </a:r>
            <a:r>
              <a:rPr lang="en-US" altLang="ja-JP" sz="1040" b="1" spc="-10" dirty="0">
                <a:latin typeface="Yu Gothic" panose="020B0400000000000000" pitchFamily="34" charset="-128"/>
                <a:ea typeface="Yu Gothic" panose="020B0400000000000000" pitchFamily="34" charset="-128"/>
              </a:rPr>
              <a:t>10</a:t>
            </a:r>
            <a:r>
              <a:rPr lang="ja-JP" altLang="en-US" sz="1040" b="1" spc="-10">
                <a:latin typeface="Yu Gothic" panose="020B0400000000000000" pitchFamily="34" charset="-128"/>
                <a:ea typeface="Yu Gothic" panose="020B0400000000000000" pitchFamily="34" charset="-128"/>
              </a:rPr>
              <a:t>時台の午前中に多く読まれる傾向がみられます。平日は</a:t>
            </a:r>
            <a:r>
              <a:rPr lang="en-US" altLang="ja-JP" sz="1040" b="1" spc="-10" dirty="0">
                <a:latin typeface="Yu Gothic" panose="020B0400000000000000" pitchFamily="34" charset="-128"/>
                <a:ea typeface="Yu Gothic" panose="020B0400000000000000" pitchFamily="34" charset="-128"/>
              </a:rPr>
              <a:t>20</a:t>
            </a:r>
            <a:r>
              <a:rPr lang="ja-JP" altLang="en-US" sz="1040" b="1" spc="-10">
                <a:latin typeface="Yu Gothic" panose="020B0400000000000000" pitchFamily="34" charset="-128"/>
                <a:ea typeface="Yu Gothic" panose="020B0400000000000000" pitchFamily="34" charset="-128"/>
              </a:rPr>
              <a:t>時台に読むと回答した人も多く、終業後に新聞に接する様子がうかがえます。</a:t>
            </a:r>
          </a:p>
        </p:txBody>
      </p:sp>
      <p:sp>
        <p:nvSpPr>
          <p:cNvPr id="9" name="テキスト ボックス 8">
            <a:extLst>
              <a:ext uri="{FF2B5EF4-FFF2-40B4-BE49-F238E27FC236}">
                <a16:creationId xmlns:a16="http://schemas.microsoft.com/office/drawing/2014/main" id="{29C3C5A4-1A08-CE48-A5CD-740CAB4CC05C}"/>
              </a:ext>
            </a:extLst>
          </p:cNvPr>
          <p:cNvSpPr txBox="1"/>
          <p:nvPr/>
        </p:nvSpPr>
        <p:spPr>
          <a:xfrm>
            <a:off x="665568" y="441854"/>
            <a:ext cx="4004673" cy="453009"/>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長期購読が多い新聞読者</a:t>
            </a:r>
          </a:p>
        </p:txBody>
      </p:sp>
      <p:pic>
        <p:nvPicPr>
          <p:cNvPr id="2" name="図 1">
            <a:extLst>
              <a:ext uri="{FF2B5EF4-FFF2-40B4-BE49-F238E27FC236}">
                <a16:creationId xmlns:a16="http://schemas.microsoft.com/office/drawing/2014/main" id="{A8DF4346-C2E3-AD42-B868-55D24F9B721C}"/>
              </a:ext>
            </a:extLst>
          </p:cNvPr>
          <p:cNvPicPr>
            <a:picLocks noChangeAspect="1"/>
          </p:cNvPicPr>
          <p:nvPr/>
        </p:nvPicPr>
        <p:blipFill>
          <a:blip r:embed="rId2"/>
          <a:stretch>
            <a:fillRect/>
          </a:stretch>
        </p:blipFill>
        <p:spPr>
          <a:xfrm>
            <a:off x="3846402" y="1137293"/>
            <a:ext cx="6083300" cy="3136900"/>
          </a:xfrm>
          <a:prstGeom prst="rect">
            <a:avLst/>
          </a:prstGeom>
        </p:spPr>
      </p:pic>
      <p:pic>
        <p:nvPicPr>
          <p:cNvPr id="10" name="図 9">
            <a:extLst>
              <a:ext uri="{FF2B5EF4-FFF2-40B4-BE49-F238E27FC236}">
                <a16:creationId xmlns:a16="http://schemas.microsoft.com/office/drawing/2014/main" id="{6AF5A465-DFE6-8F4B-AD68-3D72200B5845}"/>
              </a:ext>
            </a:extLst>
          </p:cNvPr>
          <p:cNvPicPr>
            <a:picLocks noChangeAspect="1"/>
          </p:cNvPicPr>
          <p:nvPr/>
        </p:nvPicPr>
        <p:blipFill>
          <a:blip r:embed="rId3"/>
          <a:stretch>
            <a:fillRect/>
          </a:stretch>
        </p:blipFill>
        <p:spPr>
          <a:xfrm>
            <a:off x="8245148" y="2139276"/>
            <a:ext cx="1193800" cy="723900"/>
          </a:xfrm>
          <a:prstGeom prst="rect">
            <a:avLst/>
          </a:prstGeom>
        </p:spPr>
      </p:pic>
      <p:pic>
        <p:nvPicPr>
          <p:cNvPr id="11" name="図 10">
            <a:extLst>
              <a:ext uri="{FF2B5EF4-FFF2-40B4-BE49-F238E27FC236}">
                <a16:creationId xmlns:a16="http://schemas.microsoft.com/office/drawing/2014/main" id="{5C8454BF-B485-E441-AB19-BB380F3D5572}"/>
              </a:ext>
            </a:extLst>
          </p:cNvPr>
          <p:cNvPicPr>
            <a:picLocks noChangeAspect="1"/>
          </p:cNvPicPr>
          <p:nvPr/>
        </p:nvPicPr>
        <p:blipFill>
          <a:blip r:embed="rId4"/>
          <a:stretch>
            <a:fillRect/>
          </a:stretch>
        </p:blipFill>
        <p:spPr>
          <a:xfrm>
            <a:off x="745600" y="4328735"/>
            <a:ext cx="2908300" cy="2870200"/>
          </a:xfrm>
          <a:prstGeom prst="rect">
            <a:avLst/>
          </a:prstGeom>
        </p:spPr>
      </p:pic>
      <p:pic>
        <p:nvPicPr>
          <p:cNvPr id="13" name="図 12">
            <a:extLst>
              <a:ext uri="{FF2B5EF4-FFF2-40B4-BE49-F238E27FC236}">
                <a16:creationId xmlns:a16="http://schemas.microsoft.com/office/drawing/2014/main" id="{85B85115-A872-3145-9D12-3333EA99A7F0}"/>
              </a:ext>
            </a:extLst>
          </p:cNvPr>
          <p:cNvPicPr>
            <a:picLocks noChangeAspect="1"/>
          </p:cNvPicPr>
          <p:nvPr/>
        </p:nvPicPr>
        <p:blipFill>
          <a:blip r:embed="rId5"/>
          <a:stretch>
            <a:fillRect/>
          </a:stretch>
        </p:blipFill>
        <p:spPr>
          <a:xfrm>
            <a:off x="3914896" y="4325937"/>
            <a:ext cx="6705600" cy="2844800"/>
          </a:xfrm>
          <a:prstGeom prst="rect">
            <a:avLst/>
          </a:prstGeom>
        </p:spPr>
      </p:pic>
      <p:sp>
        <p:nvSpPr>
          <p:cNvPr id="12" name="円/楕円 11">
            <a:extLst>
              <a:ext uri="{FF2B5EF4-FFF2-40B4-BE49-F238E27FC236}">
                <a16:creationId xmlns:a16="http://schemas.microsoft.com/office/drawing/2014/main" id="{F561E9BE-4260-2C45-8A05-E2AF525C1878}"/>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C928579-EB7C-1841-9EBA-B23C2FC8E21E}"/>
              </a:ext>
            </a:extLst>
          </p:cNvPr>
          <p:cNvSpPr txBox="1"/>
          <p:nvPr/>
        </p:nvSpPr>
        <p:spPr>
          <a:xfrm>
            <a:off x="10094011" y="7041953"/>
            <a:ext cx="353026" cy="261610"/>
          </a:xfrm>
          <a:prstGeom prst="rect">
            <a:avLst/>
          </a:prstGeom>
          <a:noFill/>
        </p:spPr>
        <p:txBody>
          <a:bodyPr wrap="square" rtlCol="0">
            <a:spAutoFit/>
          </a:bodyPr>
          <a:lstStyle/>
          <a:p>
            <a:pPr algn="ctr"/>
            <a:r>
              <a:rPr lang="en-US" altLang="ja-JP" sz="1100" dirty="0">
                <a:solidFill>
                  <a:schemeClr val="bg1"/>
                </a:solidFill>
              </a:rPr>
              <a:t>19</a:t>
            </a:r>
            <a:endParaRPr kumimoji="1" lang="ja-JP" altLang="en-US" sz="1100">
              <a:solidFill>
                <a:schemeClr val="bg1"/>
              </a:solidFill>
            </a:endParaRPr>
          </a:p>
        </p:txBody>
      </p:sp>
    </p:spTree>
    <p:extLst>
      <p:ext uri="{BB962C8B-B14F-4D97-AF65-F5344CB8AC3E}">
        <p14:creationId xmlns:p14="http://schemas.microsoft.com/office/powerpoint/2010/main" val="2430716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9DA90449-0BAC-FE41-AA03-B1F5A569A3F4}"/>
              </a:ext>
            </a:extLst>
          </p:cNvPr>
          <p:cNvSpPr txBox="1"/>
          <p:nvPr/>
        </p:nvSpPr>
        <p:spPr>
          <a:xfrm>
            <a:off x="1066514" y="5662630"/>
            <a:ext cx="6505365" cy="1284134"/>
          </a:xfrm>
          <a:prstGeom prst="rect">
            <a:avLst/>
          </a:prstGeom>
          <a:noFill/>
        </p:spPr>
        <p:txBody>
          <a:bodyPr wrap="square" lIns="0" tIns="0" rIns="0" bIns="0" rtlCol="0">
            <a:spAutoFit/>
          </a:bodyPr>
          <a:lstStyle/>
          <a:p>
            <a:pPr>
              <a:lnSpc>
                <a:spcPct val="130000"/>
              </a:lnSpc>
            </a:pPr>
            <a:r>
              <a:rPr lang="ja-JP" altLang="en-US" sz="780" b="1">
                <a:latin typeface="Meiryo" panose="020B0604030504040204" pitchFamily="34" charset="-128"/>
                <a:ea typeface="Meiryo" panose="020B0604030504040204" pitchFamily="34" charset="-128"/>
              </a:rPr>
              <a:t>この調査の主な分析軸</a:t>
            </a:r>
            <a:endParaRPr lang="en-US" altLang="ja-JP" sz="780" b="1" dirty="0">
              <a:latin typeface="Meiryo" panose="020B0604030504040204" pitchFamily="34" charset="-128"/>
              <a:ea typeface="Meiryo" panose="020B0604030504040204" pitchFamily="34" charset="-128"/>
            </a:endParaRPr>
          </a:p>
          <a:p>
            <a:pPr>
              <a:lnSpc>
                <a:spcPct val="130000"/>
              </a:lnSpc>
            </a:pPr>
            <a:r>
              <a:rPr lang="ja-JP" altLang="en-US" sz="710">
                <a:latin typeface="Meiryo" panose="020B0604030504040204" pitchFamily="34" charset="-128"/>
                <a:ea typeface="Meiryo" panose="020B0604030504040204" pitchFamily="34" charset="-128"/>
              </a:rPr>
              <a:t>この調査では、生活者の新聞、テレビ、インターネットの接触状況の組み合わせごとに５グループに分け、それぞれがどのような人たちであるかを分析しています。注記がない限り、「新聞」は紙の新聞に加え電子版、オンライン版、新聞社のニュースサイト・アプリなどネット経由のものも含みます。「テレビ」は地上波、</a:t>
            </a:r>
            <a:r>
              <a:rPr lang="it-IT" altLang="ja-JP" sz="710" dirty="0">
                <a:latin typeface="Meiryo" panose="020B0604030504040204" pitchFamily="34" charset="-128"/>
                <a:ea typeface="Meiryo" panose="020B0604030504040204" pitchFamily="34" charset="-128"/>
              </a:rPr>
              <a:t>BS</a:t>
            </a:r>
            <a:r>
              <a:rPr lang="ja-JP" altLang="it-IT" sz="710">
                <a:latin typeface="Meiryo" panose="020B0604030504040204" pitchFamily="34" charset="-128"/>
                <a:ea typeface="Meiryo" panose="020B0604030504040204" pitchFamily="34" charset="-128"/>
              </a:rPr>
              <a:t>、</a:t>
            </a:r>
            <a:r>
              <a:rPr lang="it-IT" altLang="ja-JP" sz="710" dirty="0">
                <a:latin typeface="Meiryo" panose="020B0604030504040204" pitchFamily="34" charset="-128"/>
                <a:ea typeface="Meiryo" panose="020B0604030504040204" pitchFamily="34" charset="-128"/>
              </a:rPr>
              <a:t>CS</a:t>
            </a:r>
            <a:r>
              <a:rPr lang="ja-JP" altLang="it-IT" sz="710">
                <a:latin typeface="Meiryo" panose="020B0604030504040204" pitchFamily="34" charset="-128"/>
                <a:ea typeface="Meiryo" panose="020B0604030504040204" pitchFamily="34" charset="-128"/>
              </a:rPr>
              <a:t>、</a:t>
            </a:r>
            <a:r>
              <a:rPr lang="ja-JP" altLang="en-US" sz="710">
                <a:latin typeface="Meiryo" panose="020B0604030504040204" pitchFamily="34" charset="-128"/>
                <a:ea typeface="Meiryo" panose="020B0604030504040204" pitchFamily="34" charset="-128"/>
              </a:rPr>
              <a:t>録画視聴に加え、テレビ局が配信するインターネット番組、見逃し配信などネット経由のものも含みます。</a:t>
            </a:r>
          </a:p>
          <a:p>
            <a:pPr>
              <a:lnSpc>
                <a:spcPct val="130000"/>
              </a:lnSpc>
            </a:pPr>
            <a:r>
              <a:rPr lang="ja-JP" altLang="en-US" sz="710">
                <a:latin typeface="Meiryo" panose="020B0604030504040204" pitchFamily="34" charset="-128"/>
                <a:ea typeface="Meiryo" panose="020B0604030504040204" pitchFamily="34" charset="-128"/>
              </a:rPr>
              <a:t>①</a:t>
            </a:r>
            <a:r>
              <a:rPr lang="en-US" altLang="ja-JP" sz="710" dirty="0">
                <a:latin typeface="Meiryo" panose="020B0604030504040204" pitchFamily="34" charset="-128"/>
                <a:ea typeface="Meiryo" panose="020B0604030504040204" pitchFamily="34" charset="-128"/>
              </a:rPr>
              <a:t>【</a:t>
            </a:r>
            <a:r>
              <a:rPr lang="ja-JP" altLang="en-US" sz="710">
                <a:latin typeface="Meiryo" panose="020B0604030504040204" pitchFamily="34" charset="-128"/>
                <a:ea typeface="Meiryo" panose="020B0604030504040204" pitchFamily="34" charset="-128"/>
              </a:rPr>
              <a:t>新聞・ネット利用者</a:t>
            </a:r>
            <a:r>
              <a:rPr lang="en-US" altLang="ja-JP" sz="710" dirty="0">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テレビの利用状況にかかわらず新聞（紙の新聞、電子版・オンライン版）とインターネットを毎日利用している人</a:t>
            </a:r>
          </a:p>
          <a:p>
            <a:pPr>
              <a:lnSpc>
                <a:spcPct val="130000"/>
              </a:lnSpc>
            </a:pPr>
            <a:r>
              <a:rPr lang="ja-JP" altLang="en-US" sz="710">
                <a:latin typeface="Meiryo" panose="020B0604030504040204" pitchFamily="34" charset="-128"/>
                <a:ea typeface="Meiryo" panose="020B0604030504040204" pitchFamily="34" charset="-128"/>
              </a:rPr>
              <a:t>②</a:t>
            </a:r>
            <a:r>
              <a:rPr lang="en-US" altLang="ja-JP" sz="710" dirty="0">
                <a:latin typeface="Meiryo" panose="020B0604030504040204" pitchFamily="34" charset="-128"/>
                <a:ea typeface="Meiryo" panose="020B0604030504040204" pitchFamily="34" charset="-128"/>
              </a:rPr>
              <a:t>【</a:t>
            </a:r>
            <a:r>
              <a:rPr lang="ja-JP" altLang="en-US" sz="710">
                <a:latin typeface="Meiryo" panose="020B0604030504040204" pitchFamily="34" charset="-128"/>
                <a:ea typeface="Meiryo" panose="020B0604030504040204" pitchFamily="34" charset="-128"/>
              </a:rPr>
              <a:t>新聞・テレビ利用者</a:t>
            </a:r>
            <a:r>
              <a:rPr lang="en-US" altLang="ja-JP" sz="710" dirty="0">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ネットは毎日使わないが新聞だけ毎日利用している、または新聞とテレビを毎日利用している人</a:t>
            </a:r>
          </a:p>
          <a:p>
            <a:pPr>
              <a:lnSpc>
                <a:spcPct val="130000"/>
              </a:lnSpc>
            </a:pPr>
            <a:r>
              <a:rPr lang="ja-JP" altLang="en-US" sz="710">
                <a:latin typeface="Meiryo" panose="020B0604030504040204" pitchFamily="34" charset="-128"/>
                <a:ea typeface="Meiryo" panose="020B0604030504040204" pitchFamily="34" charset="-128"/>
              </a:rPr>
              <a:t>③</a:t>
            </a:r>
            <a:r>
              <a:rPr lang="en-US" altLang="ja-JP" sz="710" dirty="0">
                <a:latin typeface="Meiryo" panose="020B0604030504040204" pitchFamily="34" charset="-128"/>
                <a:ea typeface="Meiryo" panose="020B0604030504040204" pitchFamily="34" charset="-128"/>
              </a:rPr>
              <a:t>【</a:t>
            </a:r>
            <a:r>
              <a:rPr lang="ja-JP" altLang="en-US" sz="710">
                <a:latin typeface="Meiryo" panose="020B0604030504040204" pitchFamily="34" charset="-128"/>
                <a:ea typeface="Meiryo" panose="020B0604030504040204" pitchFamily="34" charset="-128"/>
              </a:rPr>
              <a:t>テレビ・ネット利用者</a:t>
            </a:r>
            <a:r>
              <a:rPr lang="en-US" altLang="ja-JP" sz="710" dirty="0">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新聞は毎日使わないがテレビとネットを毎日利用している人</a:t>
            </a:r>
          </a:p>
          <a:p>
            <a:pPr>
              <a:lnSpc>
                <a:spcPct val="130000"/>
              </a:lnSpc>
            </a:pPr>
            <a:r>
              <a:rPr lang="ja-JP" altLang="en-US" sz="710">
                <a:latin typeface="Meiryo" panose="020B0604030504040204" pitchFamily="34" charset="-128"/>
                <a:ea typeface="Meiryo" panose="020B0604030504040204" pitchFamily="34" charset="-128"/>
              </a:rPr>
              <a:t>④</a:t>
            </a:r>
            <a:r>
              <a:rPr lang="en-US" altLang="ja-JP" sz="710" dirty="0">
                <a:latin typeface="Meiryo" panose="020B0604030504040204" pitchFamily="34" charset="-128"/>
                <a:ea typeface="Meiryo" panose="020B0604030504040204" pitchFamily="34" charset="-128"/>
              </a:rPr>
              <a:t>【</a:t>
            </a:r>
            <a:r>
              <a:rPr lang="ja-JP" altLang="en-US" sz="710">
                <a:latin typeface="Meiryo" panose="020B0604030504040204" pitchFamily="34" charset="-128"/>
                <a:ea typeface="Meiryo" panose="020B0604030504040204" pitchFamily="34" charset="-128"/>
              </a:rPr>
              <a:t>ネット利用者</a:t>
            </a:r>
            <a:r>
              <a:rPr lang="en-US" altLang="ja-JP" sz="710" dirty="0">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新聞とテレビは毎日使わないがネットを毎日利用している人</a:t>
            </a:r>
          </a:p>
          <a:p>
            <a:pPr>
              <a:lnSpc>
                <a:spcPct val="130000"/>
              </a:lnSpc>
            </a:pPr>
            <a:r>
              <a:rPr lang="ja-JP" altLang="en-US" sz="710">
                <a:latin typeface="Meiryo" panose="020B0604030504040204" pitchFamily="34" charset="-128"/>
                <a:ea typeface="Meiryo" panose="020B0604030504040204" pitchFamily="34" charset="-128"/>
              </a:rPr>
              <a:t>⑤</a:t>
            </a:r>
            <a:r>
              <a:rPr lang="en-US" altLang="ja-JP" sz="710" dirty="0">
                <a:latin typeface="Meiryo" panose="020B0604030504040204" pitchFamily="34" charset="-128"/>
                <a:ea typeface="Meiryo" panose="020B0604030504040204" pitchFamily="34" charset="-128"/>
              </a:rPr>
              <a:t>【</a:t>
            </a:r>
            <a:r>
              <a:rPr lang="ja-JP" altLang="en-US" sz="710">
                <a:latin typeface="Meiryo" panose="020B0604030504040204" pitchFamily="34" charset="-128"/>
                <a:ea typeface="Meiryo" panose="020B0604030504040204" pitchFamily="34" charset="-128"/>
              </a:rPr>
              <a:t>テレビ利用者または全部使わない人</a:t>
            </a:r>
            <a:r>
              <a:rPr lang="en-US" altLang="ja-JP" sz="710" dirty="0">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新聞とネットは毎日使わないがテレビを毎日利用する、または新聞、テレビ、ネットのいずれも毎日利用しない人</a:t>
            </a:r>
          </a:p>
        </p:txBody>
      </p:sp>
      <p:pic>
        <p:nvPicPr>
          <p:cNvPr id="5" name="図 4">
            <a:extLst>
              <a:ext uri="{FF2B5EF4-FFF2-40B4-BE49-F238E27FC236}">
                <a16:creationId xmlns:a16="http://schemas.microsoft.com/office/drawing/2014/main" id="{B5722DA1-B715-F442-9CC9-1AB962C0D56F}"/>
              </a:ext>
            </a:extLst>
          </p:cNvPr>
          <p:cNvPicPr>
            <a:picLocks noChangeAspect="1"/>
          </p:cNvPicPr>
          <p:nvPr/>
        </p:nvPicPr>
        <p:blipFill>
          <a:blip r:embed="rId2"/>
          <a:stretch>
            <a:fillRect/>
          </a:stretch>
        </p:blipFill>
        <p:spPr>
          <a:xfrm>
            <a:off x="850106" y="738187"/>
            <a:ext cx="8940800" cy="4622800"/>
          </a:xfrm>
          <a:prstGeom prst="rect">
            <a:avLst/>
          </a:prstGeom>
        </p:spPr>
      </p:pic>
      <p:sp>
        <p:nvSpPr>
          <p:cNvPr id="15" name="テキスト ボックス 14">
            <a:extLst>
              <a:ext uri="{FF2B5EF4-FFF2-40B4-BE49-F238E27FC236}">
                <a16:creationId xmlns:a16="http://schemas.microsoft.com/office/drawing/2014/main" id="{500D74C6-A778-2C4F-BF5D-2680F5096750}"/>
              </a:ext>
            </a:extLst>
          </p:cNvPr>
          <p:cNvSpPr txBox="1"/>
          <p:nvPr/>
        </p:nvSpPr>
        <p:spPr>
          <a:xfrm>
            <a:off x="6507759" y="2426192"/>
            <a:ext cx="3042641" cy="2011448"/>
          </a:xfrm>
          <a:prstGeom prst="rect">
            <a:avLst/>
          </a:prstGeom>
          <a:noFill/>
        </p:spPr>
        <p:txBody>
          <a:bodyPr wrap="square" lIns="0" tIns="0" rIns="0" bIns="0" rtlCol="0">
            <a:spAutoFit/>
          </a:bodyPr>
          <a:lstStyle/>
          <a:p>
            <a:pPr algn="just">
              <a:lnSpc>
                <a:spcPct val="140000"/>
              </a:lnSpc>
            </a:pPr>
            <a:r>
              <a:rPr lang="ja-JP" altLang="en-US" sz="1350" b="1" spc="-10" dirty="0">
                <a:latin typeface="Yu Gothic" panose="020B0400000000000000" pitchFamily="34" charset="-128"/>
                <a:ea typeface="Yu Gothic" panose="020B0400000000000000" pitchFamily="34" charset="-128"/>
              </a:rPr>
              <a:t>生活者はさまざまなメディアから情報を収集し、企業は各媒体の特性を踏まえた広告活動を展開しています。新聞とインターネットは異なる特長を持っており、相互に補完し合う関係にあることをデータで示し、両者の強みを生かして期待できる効果を紹介します。</a:t>
            </a:r>
          </a:p>
        </p:txBody>
      </p:sp>
      <p:sp>
        <p:nvSpPr>
          <p:cNvPr id="6" name="正方形/長方形 5">
            <a:extLst>
              <a:ext uri="{FF2B5EF4-FFF2-40B4-BE49-F238E27FC236}">
                <a16:creationId xmlns:a16="http://schemas.microsoft.com/office/drawing/2014/main" id="{F24C08FD-6B73-1A4F-BDD2-C99D1D3A8371}"/>
              </a:ext>
            </a:extLst>
          </p:cNvPr>
          <p:cNvSpPr/>
          <p:nvPr/>
        </p:nvSpPr>
        <p:spPr>
          <a:xfrm>
            <a:off x="868768" y="5545873"/>
            <a:ext cx="8940800" cy="1486557"/>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a:p>
        </p:txBody>
      </p:sp>
      <p:pic>
        <p:nvPicPr>
          <p:cNvPr id="7" name="図 6">
            <a:extLst>
              <a:ext uri="{FF2B5EF4-FFF2-40B4-BE49-F238E27FC236}">
                <a16:creationId xmlns:a16="http://schemas.microsoft.com/office/drawing/2014/main" id="{0C9701CD-6358-4447-827A-906E6739F433}"/>
              </a:ext>
            </a:extLst>
          </p:cNvPr>
          <p:cNvPicPr>
            <a:picLocks noChangeAspect="1"/>
          </p:cNvPicPr>
          <p:nvPr/>
        </p:nvPicPr>
        <p:blipFill>
          <a:blip r:embed="rId3"/>
          <a:stretch>
            <a:fillRect/>
          </a:stretch>
        </p:blipFill>
        <p:spPr>
          <a:xfrm>
            <a:off x="7764011" y="5702164"/>
            <a:ext cx="1816100" cy="1244600"/>
          </a:xfrm>
          <a:prstGeom prst="rect">
            <a:avLst/>
          </a:prstGeom>
        </p:spPr>
      </p:pic>
      <p:sp>
        <p:nvSpPr>
          <p:cNvPr id="10" name="円/楕円 9">
            <a:extLst>
              <a:ext uri="{FF2B5EF4-FFF2-40B4-BE49-F238E27FC236}">
                <a16:creationId xmlns:a16="http://schemas.microsoft.com/office/drawing/2014/main" id="{8333BDC4-9E0F-C44A-A5FB-6C8C1679B9E6}"/>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A80DC3D-CEB1-9043-8D4F-5F78E5F23937}"/>
              </a:ext>
            </a:extLst>
          </p:cNvPr>
          <p:cNvSpPr txBox="1"/>
          <p:nvPr/>
        </p:nvSpPr>
        <p:spPr>
          <a:xfrm>
            <a:off x="10167240" y="7041953"/>
            <a:ext cx="212918" cy="261610"/>
          </a:xfrm>
          <a:prstGeom prst="rect">
            <a:avLst/>
          </a:prstGeom>
          <a:noFill/>
        </p:spPr>
        <p:txBody>
          <a:bodyPr wrap="square" rtlCol="0">
            <a:spAutoFit/>
          </a:bodyPr>
          <a:lstStyle/>
          <a:p>
            <a:pPr algn="ctr"/>
            <a:r>
              <a:rPr lang="en-US" altLang="ja-JP" sz="1100" dirty="0">
                <a:solidFill>
                  <a:schemeClr val="bg1"/>
                </a:solidFill>
              </a:rPr>
              <a:t>2</a:t>
            </a:r>
            <a:endParaRPr kumimoji="1" lang="ja-JP" altLang="en-US" sz="1100">
              <a:solidFill>
                <a:schemeClr val="bg1"/>
              </a:solidFill>
            </a:endParaRPr>
          </a:p>
        </p:txBody>
      </p:sp>
    </p:spTree>
    <p:extLst>
      <p:ext uri="{BB962C8B-B14F-4D97-AF65-F5344CB8AC3E}">
        <p14:creationId xmlns:p14="http://schemas.microsoft.com/office/powerpoint/2010/main" val="263871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DF1353A-2D7A-3D4D-B0D4-0C376C5E4DE9}"/>
              </a:ext>
            </a:extLst>
          </p:cNvPr>
          <p:cNvSpPr txBox="1"/>
          <p:nvPr/>
        </p:nvSpPr>
        <p:spPr>
          <a:xfrm>
            <a:off x="5072102" y="423191"/>
            <a:ext cx="5023622" cy="1298112"/>
          </a:xfrm>
          <a:prstGeom prst="rect">
            <a:avLst/>
          </a:prstGeom>
          <a:noFill/>
        </p:spPr>
        <p:txBody>
          <a:bodyPr wrap="square" lIns="0" tIns="0" rIns="0" bIns="0" rtlCol="0">
            <a:spAutoFit/>
          </a:bodyPr>
          <a:lstStyle/>
          <a:p>
            <a:pPr algn="just">
              <a:lnSpc>
                <a:spcPct val="137000"/>
              </a:lnSpc>
            </a:pPr>
            <a:r>
              <a:rPr lang="ja-JP" altLang="en-US" sz="1040" b="1" dirty="0">
                <a:latin typeface="Yu Gothic" panose="020B0400000000000000" pitchFamily="34" charset="-128"/>
                <a:ea typeface="Yu Gothic" panose="020B0400000000000000" pitchFamily="34" charset="-128"/>
              </a:rPr>
              <a:t>メディアの印象・評価で重視する項目と実際の評価から新聞とネットの関係をみると、生活者がメディアに対し最も重視する「情報が正確で信頼性が高い」や「中立・公正である」「情報が整理されている」「安心できる」といった項目で新聞はネットより高いスコアとなりました。これに対しネットは「日常生活に役立つ」「自分の視野を広げてくれる」「親しみやすい」といった項目で新聞よりスコアが高く、新聞とネットはそれぞれの特長を補完し合う関係にあることがうかがえます。</a:t>
            </a:r>
          </a:p>
        </p:txBody>
      </p:sp>
      <p:sp>
        <p:nvSpPr>
          <p:cNvPr id="10" name="テキスト ボックス 9">
            <a:extLst>
              <a:ext uri="{FF2B5EF4-FFF2-40B4-BE49-F238E27FC236}">
                <a16:creationId xmlns:a16="http://schemas.microsoft.com/office/drawing/2014/main" id="{1CB741F6-9D5B-BD41-9DD3-923452D078F8}"/>
              </a:ext>
            </a:extLst>
          </p:cNvPr>
          <p:cNvSpPr txBox="1"/>
          <p:nvPr/>
        </p:nvSpPr>
        <p:spPr>
          <a:xfrm>
            <a:off x="665569" y="441854"/>
            <a:ext cx="4046390" cy="933141"/>
          </a:xfrm>
          <a:prstGeom prst="rect">
            <a:avLst/>
          </a:prstGeom>
          <a:noFill/>
        </p:spPr>
        <p:txBody>
          <a:bodyPr wrap="square" lIns="0" tIns="0" rIns="0" bIns="0" rtlCol="0" anchor="t">
            <a:spAutoFit/>
          </a:bodyPr>
          <a:lstStyle/>
          <a:p>
            <a:pPr algn="just">
              <a:lnSpc>
                <a:spcPct val="120000"/>
              </a:lnSpc>
            </a:pPr>
            <a:r>
              <a:rPr lang="ja-JP" altLang="en-US" sz="2600" b="1" dirty="0">
                <a:solidFill>
                  <a:srgbClr val="0098C8"/>
                </a:solidFill>
                <a:latin typeface="Yu Gothic" panose="020B0400000000000000" pitchFamily="34" charset="-128"/>
                <a:ea typeface="Yu Gothic" panose="020B0400000000000000" pitchFamily="34" charset="-128"/>
              </a:rPr>
              <a:t>新聞と</a:t>
            </a:r>
            <a:r>
              <a:rPr lang="ja-JP" altLang="en-US" sz="2600" b="1" spc="-300" dirty="0">
                <a:solidFill>
                  <a:srgbClr val="0098C8"/>
                </a:solidFill>
                <a:latin typeface="Yu Gothic" panose="020B0400000000000000" pitchFamily="34" charset="-128"/>
                <a:ea typeface="Yu Gothic" panose="020B0400000000000000" pitchFamily="34" charset="-128"/>
              </a:rPr>
              <a:t>ネッ</a:t>
            </a:r>
            <a:r>
              <a:rPr lang="ja-JP" altLang="en-US" sz="2600" b="1" spc="-150" dirty="0">
                <a:solidFill>
                  <a:srgbClr val="0098C8"/>
                </a:solidFill>
                <a:latin typeface="Yu Gothic" panose="020B0400000000000000" pitchFamily="34" charset="-128"/>
                <a:ea typeface="Yu Gothic" panose="020B0400000000000000" pitchFamily="34" charset="-128"/>
              </a:rPr>
              <a:t>ト</a:t>
            </a:r>
            <a:r>
              <a:rPr lang="ja-JP" altLang="en-US" sz="2600" b="1" dirty="0">
                <a:solidFill>
                  <a:srgbClr val="0098C8"/>
                </a:solidFill>
                <a:latin typeface="Yu Gothic" panose="020B0400000000000000" pitchFamily="34" charset="-128"/>
                <a:ea typeface="Yu Gothic" panose="020B0400000000000000" pitchFamily="34" charset="-128"/>
              </a:rPr>
              <a:t>は</a:t>
            </a:r>
          </a:p>
          <a:p>
            <a:pPr algn="just">
              <a:lnSpc>
                <a:spcPct val="120000"/>
              </a:lnSpc>
            </a:pPr>
            <a:r>
              <a:rPr lang="ja-JP" altLang="en-US" sz="2600" b="1" dirty="0">
                <a:solidFill>
                  <a:srgbClr val="0098C8"/>
                </a:solidFill>
                <a:latin typeface="Yu Gothic" panose="020B0400000000000000" pitchFamily="34" charset="-128"/>
                <a:ea typeface="Yu Gothic" panose="020B0400000000000000" pitchFamily="34" charset="-128"/>
              </a:rPr>
              <a:t>補完性のある</a:t>
            </a:r>
            <a:r>
              <a:rPr lang="ja-JP" altLang="en-US" sz="2600" b="1" spc="-150" dirty="0">
                <a:solidFill>
                  <a:srgbClr val="0098C8"/>
                </a:solidFill>
                <a:latin typeface="Yu Gothic" panose="020B0400000000000000" pitchFamily="34" charset="-128"/>
                <a:ea typeface="Yu Gothic" panose="020B0400000000000000" pitchFamily="34" charset="-128"/>
              </a:rPr>
              <a:t>メ</a:t>
            </a:r>
            <a:r>
              <a:rPr lang="ja-JP" altLang="en-US" sz="2600" b="1" spc="-300" dirty="0">
                <a:solidFill>
                  <a:srgbClr val="0098C8"/>
                </a:solidFill>
                <a:latin typeface="Yu Gothic" panose="020B0400000000000000" pitchFamily="34" charset="-128"/>
                <a:ea typeface="Yu Gothic" panose="020B0400000000000000" pitchFamily="34" charset="-128"/>
              </a:rPr>
              <a:t>ディ</a:t>
            </a:r>
            <a:r>
              <a:rPr lang="ja-JP" altLang="en-US" sz="2600" b="1" dirty="0">
                <a:solidFill>
                  <a:srgbClr val="0098C8"/>
                </a:solidFill>
                <a:latin typeface="Yu Gothic" panose="020B0400000000000000" pitchFamily="34" charset="-128"/>
                <a:ea typeface="Yu Gothic" panose="020B0400000000000000" pitchFamily="34" charset="-128"/>
              </a:rPr>
              <a:t>アです</a:t>
            </a:r>
          </a:p>
        </p:txBody>
      </p:sp>
      <p:pic>
        <p:nvPicPr>
          <p:cNvPr id="3" name="図 2">
            <a:extLst>
              <a:ext uri="{FF2B5EF4-FFF2-40B4-BE49-F238E27FC236}">
                <a16:creationId xmlns:a16="http://schemas.microsoft.com/office/drawing/2014/main" id="{EF105481-2A99-3148-B01E-C957BCB0F642}"/>
              </a:ext>
            </a:extLst>
          </p:cNvPr>
          <p:cNvPicPr>
            <a:picLocks noChangeAspect="1"/>
          </p:cNvPicPr>
          <p:nvPr/>
        </p:nvPicPr>
        <p:blipFill>
          <a:blip r:embed="rId2"/>
          <a:stretch>
            <a:fillRect/>
          </a:stretch>
        </p:blipFill>
        <p:spPr>
          <a:xfrm>
            <a:off x="793863" y="2146636"/>
            <a:ext cx="3225800" cy="4762500"/>
          </a:xfrm>
          <a:prstGeom prst="rect">
            <a:avLst/>
          </a:prstGeom>
        </p:spPr>
      </p:pic>
      <p:pic>
        <p:nvPicPr>
          <p:cNvPr id="4" name="図 3">
            <a:extLst>
              <a:ext uri="{FF2B5EF4-FFF2-40B4-BE49-F238E27FC236}">
                <a16:creationId xmlns:a16="http://schemas.microsoft.com/office/drawing/2014/main" id="{D0656238-854B-5343-9EEA-E86B87DECEEC}"/>
              </a:ext>
            </a:extLst>
          </p:cNvPr>
          <p:cNvPicPr>
            <a:picLocks noChangeAspect="1"/>
          </p:cNvPicPr>
          <p:nvPr/>
        </p:nvPicPr>
        <p:blipFill>
          <a:blip r:embed="rId3"/>
          <a:stretch>
            <a:fillRect/>
          </a:stretch>
        </p:blipFill>
        <p:spPr>
          <a:xfrm>
            <a:off x="4540881" y="2146636"/>
            <a:ext cx="5435600" cy="4902200"/>
          </a:xfrm>
          <a:prstGeom prst="rect">
            <a:avLst/>
          </a:prstGeom>
        </p:spPr>
      </p:pic>
      <p:sp>
        <p:nvSpPr>
          <p:cNvPr id="7" name="円/楕円 6">
            <a:extLst>
              <a:ext uri="{FF2B5EF4-FFF2-40B4-BE49-F238E27FC236}">
                <a16:creationId xmlns:a16="http://schemas.microsoft.com/office/drawing/2014/main" id="{0A8C69AA-D303-DB43-AC9B-E4B7396DC5C4}"/>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CB6B93A-260B-514B-9890-D9F1CCD01671}"/>
              </a:ext>
            </a:extLst>
          </p:cNvPr>
          <p:cNvSpPr txBox="1"/>
          <p:nvPr/>
        </p:nvSpPr>
        <p:spPr>
          <a:xfrm>
            <a:off x="10167240" y="7041953"/>
            <a:ext cx="212918" cy="261610"/>
          </a:xfrm>
          <a:prstGeom prst="rect">
            <a:avLst/>
          </a:prstGeom>
          <a:noFill/>
        </p:spPr>
        <p:txBody>
          <a:bodyPr wrap="square" rtlCol="0">
            <a:spAutoFit/>
          </a:bodyPr>
          <a:lstStyle/>
          <a:p>
            <a:pPr algn="ctr"/>
            <a:r>
              <a:rPr lang="en-US" altLang="ja-JP" sz="1100" dirty="0">
                <a:solidFill>
                  <a:schemeClr val="bg1"/>
                </a:solidFill>
              </a:rPr>
              <a:t>3</a:t>
            </a:r>
            <a:endParaRPr kumimoji="1" lang="ja-JP" altLang="en-US" sz="1100">
              <a:solidFill>
                <a:schemeClr val="bg1"/>
              </a:solidFill>
            </a:endParaRPr>
          </a:p>
        </p:txBody>
      </p:sp>
    </p:spTree>
    <p:extLst>
      <p:ext uri="{BB962C8B-B14F-4D97-AF65-F5344CB8AC3E}">
        <p14:creationId xmlns:p14="http://schemas.microsoft.com/office/powerpoint/2010/main" val="850017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E14D8D06-4F39-C848-AF08-9B4A8F078AD1}"/>
              </a:ext>
            </a:extLst>
          </p:cNvPr>
          <p:cNvSpPr txBox="1"/>
          <p:nvPr/>
        </p:nvSpPr>
        <p:spPr>
          <a:xfrm>
            <a:off x="5234473" y="423191"/>
            <a:ext cx="4730622" cy="1736694"/>
          </a:xfrm>
          <a:prstGeom prst="rect">
            <a:avLst/>
          </a:prstGeom>
          <a:noFill/>
        </p:spPr>
        <p:txBody>
          <a:bodyPr wrap="square" lIns="0" tIns="0" rIns="0" bIns="0" rtlCol="0">
            <a:spAutoFit/>
          </a:bodyPr>
          <a:lstStyle/>
          <a:p>
            <a:pPr algn="just">
              <a:lnSpc>
                <a:spcPct val="137000"/>
              </a:lnSpc>
            </a:pPr>
            <a:r>
              <a:rPr lang="it-IT" altLang="ja-JP" sz="1040" b="1" dirty="0">
                <a:latin typeface="Yu Gothic" panose="020B0400000000000000" pitchFamily="34" charset="-128"/>
                <a:ea typeface="Yu Gothic" panose="020B0400000000000000" pitchFamily="34" charset="-128"/>
              </a:rPr>
              <a:t>SNS</a:t>
            </a:r>
            <a:r>
              <a:rPr lang="ja-JP" altLang="en-US" sz="1040" b="1" dirty="0">
                <a:latin typeface="Yu Gothic" panose="020B0400000000000000" pitchFamily="34" charset="-128"/>
                <a:ea typeface="Yu Gothic" panose="020B0400000000000000" pitchFamily="34" charset="-128"/>
              </a:rPr>
              <a:t>で新聞広告に関する投稿の閲覧経験がある「ネット利用者」は</a:t>
            </a:r>
            <a:r>
              <a:rPr lang="en-US" altLang="ja-JP" sz="1040" b="1" dirty="0">
                <a:latin typeface="Yu Gothic" panose="020B0400000000000000" pitchFamily="34" charset="-128"/>
                <a:ea typeface="Yu Gothic" panose="020B0400000000000000" pitchFamily="34" charset="-128"/>
              </a:rPr>
              <a:t>45.8</a:t>
            </a:r>
            <a:r>
              <a:rPr lang="ja-JP" altLang="en-US" sz="1040" b="1" dirty="0">
                <a:latin typeface="Yu Gothic" panose="020B0400000000000000" pitchFamily="34" charset="-128"/>
                <a:ea typeface="Yu Gothic" panose="020B0400000000000000" pitchFamily="34" charset="-128"/>
              </a:rPr>
              <a:t>％で、「リポスト（リツイート</a:t>
            </a:r>
            <a:r>
              <a:rPr lang="ja-JP" altLang="en-US" sz="1040" b="1" spc="-3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「いいね」などの反応やシェアをしたことがある、または投稿をしたことがある人は</a:t>
            </a:r>
            <a:r>
              <a:rPr lang="en-US" altLang="ja-JP" sz="1040" b="1" dirty="0">
                <a:latin typeface="Yu Gothic" panose="020B0400000000000000" pitchFamily="34" charset="-128"/>
                <a:ea typeface="Yu Gothic" panose="020B0400000000000000" pitchFamily="34" charset="-128"/>
              </a:rPr>
              <a:t>27.5</a:t>
            </a:r>
            <a:r>
              <a:rPr lang="ja-JP" altLang="en-US" sz="1040" b="1" dirty="0">
                <a:latin typeface="Yu Gothic" panose="020B0400000000000000" pitchFamily="34" charset="-128"/>
                <a:ea typeface="Yu Gothic" panose="020B0400000000000000" pitchFamily="34" charset="-128"/>
              </a:rPr>
              <a:t>％に上ります。</a:t>
            </a:r>
          </a:p>
          <a:p>
            <a:pPr algn="just">
              <a:lnSpc>
                <a:spcPct val="137000"/>
              </a:lnSpc>
            </a:pPr>
            <a:r>
              <a:rPr lang="ja-JP" altLang="en-US" sz="1040" b="1" dirty="0">
                <a:latin typeface="Yu Gothic" panose="020B0400000000000000" pitchFamily="34" charset="-128"/>
                <a:ea typeface="Yu Gothic" panose="020B0400000000000000" pitchFamily="34" charset="-128"/>
              </a:rPr>
              <a:t>調査回答者のうち、</a:t>
            </a:r>
            <a:r>
              <a:rPr lang="it-IT" altLang="ja-JP" sz="1040" b="1" dirty="0">
                <a:latin typeface="Yu Gothic" panose="020B0400000000000000" pitchFamily="34" charset="-128"/>
                <a:ea typeface="Yu Gothic" panose="020B0400000000000000" pitchFamily="34" charset="-128"/>
              </a:rPr>
              <a:t>SNS</a:t>
            </a:r>
            <a:r>
              <a:rPr lang="ja-JP" altLang="en-US" sz="1040" b="1" dirty="0">
                <a:latin typeface="Yu Gothic" panose="020B0400000000000000" pitchFamily="34" charset="-128"/>
                <a:ea typeface="Yu Gothic" panose="020B0400000000000000" pitchFamily="34" charset="-128"/>
              </a:rPr>
              <a:t>をより利用していると思われる</a:t>
            </a:r>
            <a:r>
              <a:rPr lang="en-US" altLang="ja-JP" sz="1040" b="1" dirty="0">
                <a:latin typeface="Yu Gothic" panose="020B0400000000000000" pitchFamily="34" charset="-128"/>
                <a:ea typeface="Yu Gothic" panose="020B0400000000000000" pitchFamily="34" charset="-128"/>
              </a:rPr>
              <a:t>15</a:t>
            </a:r>
            <a:r>
              <a:rPr lang="ja-JP" altLang="en-US" sz="1040" b="1" dirty="0">
                <a:latin typeface="Yu Gothic" panose="020B0400000000000000" pitchFamily="34" charset="-128"/>
                <a:ea typeface="Yu Gothic" panose="020B0400000000000000" pitchFamily="34" charset="-128"/>
              </a:rPr>
              <a:t>～</a:t>
            </a:r>
            <a:r>
              <a:rPr lang="en-US" altLang="ja-JP" sz="1040" b="1" dirty="0">
                <a:latin typeface="Yu Gothic" panose="020B0400000000000000" pitchFamily="34" charset="-128"/>
                <a:ea typeface="Yu Gothic" panose="020B0400000000000000" pitchFamily="34" charset="-128"/>
              </a:rPr>
              <a:t>39</a:t>
            </a:r>
            <a:r>
              <a:rPr lang="ja-JP" altLang="en-US" sz="1040" b="1" dirty="0">
                <a:latin typeface="Yu Gothic" panose="020B0400000000000000" pitchFamily="34" charset="-128"/>
                <a:ea typeface="Yu Gothic" panose="020B0400000000000000" pitchFamily="34" charset="-128"/>
              </a:rPr>
              <a:t>歳は他の年代よりも新聞広告に関する</a:t>
            </a:r>
            <a:r>
              <a:rPr lang="it-IT" altLang="ja-JP" sz="1040" b="1" dirty="0">
                <a:latin typeface="Yu Gothic" panose="020B0400000000000000" pitchFamily="34" charset="-128"/>
                <a:ea typeface="Yu Gothic" panose="020B0400000000000000" pitchFamily="34" charset="-128"/>
              </a:rPr>
              <a:t>SNS</a:t>
            </a:r>
            <a:r>
              <a:rPr lang="ja-JP" altLang="en-US" sz="1040" b="1" dirty="0">
                <a:latin typeface="Yu Gothic" panose="020B0400000000000000" pitchFamily="34" charset="-128"/>
                <a:ea typeface="Yu Gothic" panose="020B0400000000000000" pitchFamily="34" charset="-128"/>
              </a:rPr>
              <a:t>上の投稿に反応やシェアをしたり、実際に投稿したりする傾向があることが分かりました。</a:t>
            </a:r>
          </a:p>
          <a:p>
            <a:pPr algn="just">
              <a:lnSpc>
                <a:spcPct val="137000"/>
              </a:lnSpc>
            </a:pPr>
            <a:r>
              <a:rPr lang="ja-JP" altLang="en-US" sz="1040" b="1" dirty="0">
                <a:latin typeface="Yu Gothic" panose="020B0400000000000000" pitchFamily="34" charset="-128"/>
                <a:ea typeface="Yu Gothic" panose="020B0400000000000000" pitchFamily="34" charset="-128"/>
              </a:rPr>
              <a:t>新聞広告は日常的に新聞に接触しない生活者や若年層にも、</a:t>
            </a:r>
            <a:r>
              <a:rPr lang="it-IT" altLang="ja-JP" sz="1040" b="1" dirty="0">
                <a:latin typeface="Yu Gothic" panose="020B0400000000000000" pitchFamily="34" charset="-128"/>
                <a:ea typeface="Yu Gothic" panose="020B0400000000000000" pitchFamily="34" charset="-128"/>
              </a:rPr>
              <a:t>SNS</a:t>
            </a:r>
            <a:r>
              <a:rPr lang="ja-JP" altLang="en-US" sz="1040" b="1" dirty="0">
                <a:latin typeface="Yu Gothic" panose="020B0400000000000000" pitchFamily="34" charset="-128"/>
                <a:ea typeface="Yu Gothic" panose="020B0400000000000000" pitchFamily="34" charset="-128"/>
              </a:rPr>
              <a:t>を通じてリーチできる可能性があることがうかがえます。</a:t>
            </a:r>
          </a:p>
        </p:txBody>
      </p:sp>
      <p:sp>
        <p:nvSpPr>
          <p:cNvPr id="9" name="テキスト ボックス 8">
            <a:extLst>
              <a:ext uri="{FF2B5EF4-FFF2-40B4-BE49-F238E27FC236}">
                <a16:creationId xmlns:a16="http://schemas.microsoft.com/office/drawing/2014/main" id="{64B6D756-2268-3047-AC68-941AD27ED131}"/>
              </a:ext>
            </a:extLst>
          </p:cNvPr>
          <p:cNvSpPr txBox="1"/>
          <p:nvPr/>
        </p:nvSpPr>
        <p:spPr>
          <a:xfrm>
            <a:off x="665568" y="441854"/>
            <a:ext cx="4406533" cy="933141"/>
          </a:xfrm>
          <a:prstGeom prst="rect">
            <a:avLst/>
          </a:prstGeom>
          <a:noFill/>
        </p:spPr>
        <p:txBody>
          <a:bodyPr wrap="square" lIns="0" tIns="0" rIns="0" bIns="0" rtlCol="0" anchor="t">
            <a:spAutoFit/>
          </a:bodyPr>
          <a:lstStyle/>
          <a:p>
            <a:pPr algn="just">
              <a:lnSpc>
                <a:spcPct val="120000"/>
              </a:lnSpc>
            </a:pPr>
            <a:r>
              <a:rPr lang="ja-JP" altLang="en-US" sz="2600" b="1" dirty="0">
                <a:solidFill>
                  <a:srgbClr val="0098C8"/>
                </a:solidFill>
                <a:latin typeface="Yu Gothic" panose="020B0400000000000000" pitchFamily="34" charset="-128"/>
                <a:ea typeface="Yu Gothic" panose="020B0400000000000000" pitchFamily="34" charset="-128"/>
              </a:rPr>
              <a:t>新聞広告は</a:t>
            </a:r>
            <a:r>
              <a:rPr lang="ja-JP" altLang="en-US" sz="2600" b="1" spc="-300" dirty="0">
                <a:solidFill>
                  <a:srgbClr val="0098C8"/>
                </a:solidFill>
                <a:latin typeface="Yu Gothic" panose="020B0400000000000000" pitchFamily="34" charset="-128"/>
                <a:ea typeface="Yu Gothic" panose="020B0400000000000000" pitchFamily="34" charset="-128"/>
              </a:rPr>
              <a:t>ネッ</a:t>
            </a:r>
            <a:r>
              <a:rPr lang="ja-JP" altLang="en-US" sz="2600" b="1" spc="-150" dirty="0">
                <a:solidFill>
                  <a:srgbClr val="0098C8"/>
                </a:solidFill>
                <a:latin typeface="Yu Gothic" panose="020B0400000000000000" pitchFamily="34" charset="-128"/>
                <a:ea typeface="Yu Gothic" panose="020B0400000000000000" pitchFamily="34" charset="-128"/>
              </a:rPr>
              <a:t>ト</a:t>
            </a:r>
            <a:r>
              <a:rPr lang="ja-JP" altLang="en-US" sz="2600" b="1" dirty="0">
                <a:solidFill>
                  <a:srgbClr val="0098C8"/>
                </a:solidFill>
                <a:latin typeface="Yu Gothic" panose="020B0400000000000000" pitchFamily="34" charset="-128"/>
                <a:ea typeface="Yu Gothic" panose="020B0400000000000000" pitchFamily="34" charset="-128"/>
              </a:rPr>
              <a:t>利用者にも</a:t>
            </a:r>
          </a:p>
          <a:p>
            <a:pPr algn="just">
              <a:lnSpc>
                <a:spcPct val="120000"/>
              </a:lnSpc>
            </a:pPr>
            <a:r>
              <a:rPr lang="ja-JP" altLang="en-US" sz="2600" b="1" spc="-150" dirty="0">
                <a:solidFill>
                  <a:srgbClr val="0098C8"/>
                </a:solidFill>
                <a:latin typeface="Yu Gothic" panose="020B0400000000000000" pitchFamily="34" charset="-128"/>
                <a:ea typeface="Yu Gothic" panose="020B0400000000000000" pitchFamily="34" charset="-128"/>
              </a:rPr>
              <a:t>リーチします</a:t>
            </a:r>
          </a:p>
        </p:txBody>
      </p:sp>
      <p:pic>
        <p:nvPicPr>
          <p:cNvPr id="8" name="図 7">
            <a:extLst>
              <a:ext uri="{FF2B5EF4-FFF2-40B4-BE49-F238E27FC236}">
                <a16:creationId xmlns:a16="http://schemas.microsoft.com/office/drawing/2014/main" id="{E7C4E153-EC63-074B-BD5C-E2FF770CD9B8}"/>
              </a:ext>
            </a:extLst>
          </p:cNvPr>
          <p:cNvPicPr>
            <a:picLocks noChangeAspect="1"/>
          </p:cNvPicPr>
          <p:nvPr/>
        </p:nvPicPr>
        <p:blipFill>
          <a:blip r:embed="rId2"/>
          <a:stretch>
            <a:fillRect/>
          </a:stretch>
        </p:blipFill>
        <p:spPr>
          <a:xfrm>
            <a:off x="711194" y="1966330"/>
            <a:ext cx="9245600" cy="5105400"/>
          </a:xfrm>
          <a:prstGeom prst="rect">
            <a:avLst/>
          </a:prstGeom>
        </p:spPr>
      </p:pic>
      <p:sp>
        <p:nvSpPr>
          <p:cNvPr id="6" name="円/楕円 5">
            <a:extLst>
              <a:ext uri="{FF2B5EF4-FFF2-40B4-BE49-F238E27FC236}">
                <a16:creationId xmlns:a16="http://schemas.microsoft.com/office/drawing/2014/main" id="{5BE634C5-A410-BF43-89C2-DCC64ABB45B0}"/>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38FB3D4-873B-6445-BA51-A7F946651B80}"/>
              </a:ext>
            </a:extLst>
          </p:cNvPr>
          <p:cNvSpPr txBox="1"/>
          <p:nvPr/>
        </p:nvSpPr>
        <p:spPr>
          <a:xfrm>
            <a:off x="10167240" y="7041953"/>
            <a:ext cx="212918" cy="261610"/>
          </a:xfrm>
          <a:prstGeom prst="rect">
            <a:avLst/>
          </a:prstGeom>
          <a:noFill/>
        </p:spPr>
        <p:txBody>
          <a:bodyPr wrap="square" rtlCol="0">
            <a:spAutoFit/>
          </a:bodyPr>
          <a:lstStyle/>
          <a:p>
            <a:pPr algn="ctr"/>
            <a:r>
              <a:rPr lang="en-US" altLang="ja-JP" sz="1100" dirty="0">
                <a:solidFill>
                  <a:schemeClr val="bg1"/>
                </a:solidFill>
              </a:rPr>
              <a:t>4</a:t>
            </a:r>
            <a:endParaRPr kumimoji="1" lang="ja-JP" altLang="en-US" sz="1100">
              <a:solidFill>
                <a:schemeClr val="bg1"/>
              </a:solidFill>
            </a:endParaRPr>
          </a:p>
        </p:txBody>
      </p:sp>
    </p:spTree>
    <p:extLst>
      <p:ext uri="{BB962C8B-B14F-4D97-AF65-F5344CB8AC3E}">
        <p14:creationId xmlns:p14="http://schemas.microsoft.com/office/powerpoint/2010/main" val="3903362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6EFD4F39-E553-5347-962C-530EFAA8A401}"/>
              </a:ext>
            </a:extLst>
          </p:cNvPr>
          <p:cNvSpPr txBox="1"/>
          <p:nvPr/>
        </p:nvSpPr>
        <p:spPr>
          <a:xfrm>
            <a:off x="691817" y="1656754"/>
            <a:ext cx="2413533" cy="2833148"/>
          </a:xfrm>
          <a:prstGeom prst="rect">
            <a:avLst/>
          </a:prstGeom>
          <a:noFill/>
        </p:spPr>
        <p:txBody>
          <a:bodyPr wrap="square" lIns="0" tIns="0" rIns="0" bIns="0" rtlCol="0">
            <a:spAutoFit/>
          </a:bodyPr>
          <a:lstStyle/>
          <a:p>
            <a:pPr algn="just">
              <a:lnSpc>
                <a:spcPct val="137000"/>
              </a:lnSpc>
            </a:pPr>
            <a:r>
              <a:rPr lang="ja-JP" altLang="en-US" sz="1040" b="1">
                <a:latin typeface="Yu Gothic" panose="020B0400000000000000" pitchFamily="34" charset="-128"/>
                <a:ea typeface="Yu Gothic" panose="020B0400000000000000" pitchFamily="34" charset="-128"/>
              </a:rPr>
              <a:t>インターネットで記事や広告を見た後に、各メディ</a:t>
            </a:r>
            <a:r>
              <a:rPr lang="ja-JP" altLang="en-US" sz="1040" b="1" spc="-300">
                <a:latin typeface="Yu Gothic" panose="020B0400000000000000" pitchFamily="34" charset="-128"/>
                <a:ea typeface="Yu Gothic" panose="020B0400000000000000" pitchFamily="34" charset="-128"/>
              </a:rPr>
              <a:t>ア（</a:t>
            </a:r>
            <a:r>
              <a:rPr lang="ja-JP" altLang="en-US" sz="1040" b="1">
                <a:latin typeface="Yu Gothic" panose="020B0400000000000000" pitchFamily="34" charset="-128"/>
                <a:ea typeface="Yu Gothic" panose="020B0400000000000000" pitchFamily="34" charset="-128"/>
              </a:rPr>
              <a:t>「紙の新聞</a:t>
            </a:r>
            <a:r>
              <a:rPr lang="ja-JP" altLang="en-US" sz="1040" b="1" spc="-300">
                <a:latin typeface="Yu Gothic" panose="020B0400000000000000" pitchFamily="34" charset="-128"/>
                <a:ea typeface="Yu Gothic" panose="020B0400000000000000" pitchFamily="34" charset="-128"/>
              </a:rPr>
              <a:t>」</a:t>
            </a:r>
            <a:r>
              <a:rPr lang="ja-JP" altLang="en-US" sz="1040" b="1">
                <a:latin typeface="Yu Gothic" panose="020B0400000000000000" pitchFamily="34" charset="-128"/>
                <a:ea typeface="Yu Gothic" panose="020B0400000000000000" pitchFamily="34" charset="-128"/>
              </a:rPr>
              <a:t>「地上波・</a:t>
            </a:r>
            <a:r>
              <a:rPr lang="it-IT" altLang="ja-JP" sz="1040" b="1" dirty="0">
                <a:latin typeface="Yu Gothic" panose="020B0400000000000000" pitchFamily="34" charset="-128"/>
                <a:ea typeface="Yu Gothic" panose="020B0400000000000000" pitchFamily="34" charset="-128"/>
              </a:rPr>
              <a:t>BS</a:t>
            </a:r>
            <a:r>
              <a:rPr lang="ja-JP" altLang="it-IT" sz="1040" b="1">
                <a:latin typeface="Yu Gothic" panose="020B0400000000000000" pitchFamily="34" charset="-128"/>
                <a:ea typeface="Yu Gothic" panose="020B0400000000000000" pitchFamily="34" charset="-128"/>
              </a:rPr>
              <a:t>・</a:t>
            </a:r>
            <a:r>
              <a:rPr lang="it-IT" altLang="ja-JP" sz="1040" b="1" dirty="0">
                <a:latin typeface="Yu Gothic" panose="020B0400000000000000" pitchFamily="34" charset="-128"/>
                <a:ea typeface="Yu Gothic" panose="020B0400000000000000" pitchFamily="34" charset="-128"/>
              </a:rPr>
              <a:t>CS</a:t>
            </a:r>
            <a:r>
              <a:rPr lang="ja-JP" altLang="en-US" sz="1040" b="1">
                <a:latin typeface="Yu Gothic" panose="020B0400000000000000" pitchFamily="34" charset="-128"/>
                <a:ea typeface="Yu Gothic" panose="020B0400000000000000" pitchFamily="34" charset="-128"/>
              </a:rPr>
              <a:t>などのテレビ</a:t>
            </a:r>
            <a:r>
              <a:rPr lang="ja-JP" altLang="en-US" sz="1040" b="1" spc="-300">
                <a:latin typeface="Yu Gothic" panose="020B0400000000000000" pitchFamily="34" charset="-128"/>
                <a:ea typeface="Yu Gothic" panose="020B0400000000000000" pitchFamily="34" charset="-128"/>
              </a:rPr>
              <a:t>」</a:t>
            </a:r>
            <a:r>
              <a:rPr lang="ja-JP" altLang="en-US" sz="1040" b="1">
                <a:latin typeface="Yu Gothic" panose="020B0400000000000000" pitchFamily="34" charset="-128"/>
                <a:ea typeface="Yu Gothic" panose="020B0400000000000000" pitchFamily="34" charset="-128"/>
              </a:rPr>
              <a:t>など</a:t>
            </a:r>
            <a:r>
              <a:rPr lang="ja-JP" altLang="en-US" sz="1040" b="1" spc="-300">
                <a:latin typeface="Yu Gothic" panose="020B0400000000000000" pitchFamily="34" charset="-128"/>
                <a:ea typeface="Yu Gothic" panose="020B0400000000000000" pitchFamily="34" charset="-128"/>
              </a:rPr>
              <a:t>）</a:t>
            </a:r>
            <a:r>
              <a:rPr lang="ja-JP" altLang="en-US" sz="1040" b="1">
                <a:latin typeface="Yu Gothic" panose="020B0400000000000000" pitchFamily="34" charset="-128"/>
                <a:ea typeface="Yu Gothic" panose="020B0400000000000000" pitchFamily="34" charset="-128"/>
              </a:rPr>
              <a:t>の広告で同じ情報に触れた時の感じ方を尋ねました。</a:t>
            </a:r>
          </a:p>
          <a:p>
            <a:pPr algn="just">
              <a:lnSpc>
                <a:spcPct val="137000"/>
              </a:lnSpc>
            </a:pPr>
            <a:r>
              <a:rPr lang="ja-JP" altLang="en-US" sz="1040" b="1">
                <a:latin typeface="Yu Gothic" panose="020B0400000000000000" pitchFamily="34" charset="-128"/>
                <a:ea typeface="Yu Gothic" panose="020B0400000000000000" pitchFamily="34" charset="-128"/>
              </a:rPr>
              <a:t>マス４媒体それぞれに週１日以上接触している人をメディアごとに比べると、紙の新聞広告を見て</a:t>
            </a:r>
            <a:r>
              <a:rPr lang="ja-JP" altLang="en-US" sz="1040" b="1">
                <a:solidFill>
                  <a:srgbClr val="DA0030"/>
                </a:solidFill>
                <a:latin typeface="Yu Gothic" panose="020B0400000000000000" pitchFamily="34" charset="-128"/>
                <a:ea typeface="Yu Gothic" panose="020B0400000000000000" pitchFamily="34" charset="-128"/>
              </a:rPr>
              <a:t>「理解が増す」</a:t>
            </a:r>
            <a:r>
              <a:rPr lang="ja-JP" altLang="en-US" sz="1040" b="1">
                <a:latin typeface="Yu Gothic" panose="020B0400000000000000" pitchFamily="34" charset="-128"/>
                <a:ea typeface="Yu Gothic" panose="020B0400000000000000" pitchFamily="34" charset="-128"/>
              </a:rPr>
              <a:t>と答えた人は</a:t>
            </a:r>
            <a:r>
              <a:rPr lang="en-US" altLang="ja-JP" sz="1040" b="1" dirty="0">
                <a:latin typeface="Yu Gothic" panose="020B0400000000000000" pitchFamily="34" charset="-128"/>
                <a:ea typeface="Yu Gothic" panose="020B0400000000000000" pitchFamily="34" charset="-128"/>
              </a:rPr>
              <a:t>39.1</a:t>
            </a:r>
            <a:r>
              <a:rPr lang="ja-JP" altLang="en-US" sz="1040" b="1">
                <a:latin typeface="Yu Gothic" panose="020B0400000000000000" pitchFamily="34" charset="-128"/>
                <a:ea typeface="Yu Gothic" panose="020B0400000000000000" pitchFamily="34" charset="-128"/>
              </a:rPr>
              <a:t>％</a:t>
            </a:r>
            <a:r>
              <a:rPr lang="ja-JP" altLang="en-US" sz="1040" b="1" spc="-300">
                <a:latin typeface="Yu Gothic" panose="020B0400000000000000" pitchFamily="34" charset="-128"/>
                <a:ea typeface="Yu Gothic" panose="020B0400000000000000" pitchFamily="34" charset="-128"/>
              </a:rPr>
              <a:t>、</a:t>
            </a:r>
            <a:r>
              <a:rPr lang="ja-JP" altLang="en-US" sz="1040" b="1">
                <a:solidFill>
                  <a:srgbClr val="DA0030"/>
                </a:solidFill>
                <a:latin typeface="Yu Gothic" panose="020B0400000000000000" pitchFamily="34" charset="-128"/>
                <a:ea typeface="Yu Gothic" panose="020B0400000000000000" pitchFamily="34" charset="-128"/>
              </a:rPr>
              <a:t>「信頼性が増す」</a:t>
            </a:r>
            <a:r>
              <a:rPr lang="ja-JP" altLang="en-US" sz="1040" b="1">
                <a:latin typeface="Yu Gothic" panose="020B0400000000000000" pitchFamily="34" charset="-128"/>
                <a:ea typeface="Yu Gothic" panose="020B0400000000000000" pitchFamily="34" charset="-128"/>
              </a:rPr>
              <a:t>と答えた人は</a:t>
            </a:r>
            <a:r>
              <a:rPr lang="en-US" altLang="ja-JP" sz="1040" b="1" dirty="0">
                <a:latin typeface="Yu Gothic" panose="020B0400000000000000" pitchFamily="34" charset="-128"/>
                <a:ea typeface="Yu Gothic" panose="020B0400000000000000" pitchFamily="34" charset="-128"/>
              </a:rPr>
              <a:t>31.5</a:t>
            </a:r>
            <a:r>
              <a:rPr lang="ja-JP" altLang="en-US" sz="1040" b="1">
                <a:latin typeface="Yu Gothic" panose="020B0400000000000000" pitchFamily="34" charset="-128"/>
                <a:ea typeface="Yu Gothic" panose="020B0400000000000000" pitchFamily="34" charset="-128"/>
              </a:rPr>
              <a:t>％で、全メディアの中で最も高いスコアとなりました。</a:t>
            </a:r>
          </a:p>
          <a:p>
            <a:pPr algn="just">
              <a:lnSpc>
                <a:spcPct val="137000"/>
              </a:lnSpc>
            </a:pPr>
            <a:r>
              <a:rPr lang="ja-JP" altLang="en-US" sz="1040" b="1">
                <a:latin typeface="Yu Gothic" panose="020B0400000000000000" pitchFamily="34" charset="-128"/>
                <a:ea typeface="Yu Gothic" panose="020B0400000000000000" pitchFamily="34" charset="-128"/>
              </a:rPr>
              <a:t>新聞とネットを組み合わせることで、それぞれの媒体特性を生かし、広告の訴求力を高めることが期待できます。</a:t>
            </a:r>
            <a:endParaRPr lang="ja-JP" altLang="en-US" sz="1040" b="1" dirty="0">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81A3F201-CBA6-3E41-B0B2-1A38FCDD7195}"/>
              </a:ext>
            </a:extLst>
          </p:cNvPr>
          <p:cNvSpPr txBox="1"/>
          <p:nvPr/>
        </p:nvSpPr>
        <p:spPr>
          <a:xfrm>
            <a:off x="665568" y="441854"/>
            <a:ext cx="5641926"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新聞広告は</a:t>
            </a:r>
            <a:r>
              <a:rPr lang="ja-JP" altLang="en-US" sz="2600" b="1" spc="-300">
                <a:solidFill>
                  <a:srgbClr val="0098C8"/>
                </a:solidFill>
                <a:latin typeface="Yu Gothic" panose="020B0400000000000000" pitchFamily="34" charset="-128"/>
                <a:ea typeface="Yu Gothic" panose="020B0400000000000000" pitchFamily="34" charset="-128"/>
              </a:rPr>
              <a:t>ネット</a:t>
            </a:r>
            <a:r>
              <a:rPr lang="ja-JP" altLang="en-US" sz="2600" b="1">
                <a:solidFill>
                  <a:srgbClr val="0098C8"/>
                </a:solidFill>
                <a:latin typeface="Yu Gothic" panose="020B0400000000000000" pitchFamily="34" charset="-128"/>
                <a:ea typeface="Yu Gothic" panose="020B0400000000000000" pitchFamily="34" charset="-128"/>
              </a:rPr>
              <a:t>情報への理解を促し、</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信頼性の向上に役立ちます</a:t>
            </a:r>
          </a:p>
        </p:txBody>
      </p:sp>
      <p:pic>
        <p:nvPicPr>
          <p:cNvPr id="10" name="図 9">
            <a:extLst>
              <a:ext uri="{FF2B5EF4-FFF2-40B4-BE49-F238E27FC236}">
                <a16:creationId xmlns:a16="http://schemas.microsoft.com/office/drawing/2014/main" id="{1AFA7882-F397-4F45-855A-3AFF36FDA3FE}"/>
              </a:ext>
            </a:extLst>
          </p:cNvPr>
          <p:cNvPicPr>
            <a:picLocks noChangeAspect="1"/>
          </p:cNvPicPr>
          <p:nvPr/>
        </p:nvPicPr>
        <p:blipFill>
          <a:blip r:embed="rId2"/>
          <a:stretch>
            <a:fillRect/>
          </a:stretch>
        </p:blipFill>
        <p:spPr>
          <a:xfrm>
            <a:off x="721553" y="5080246"/>
            <a:ext cx="2540000" cy="1638300"/>
          </a:xfrm>
          <a:prstGeom prst="rect">
            <a:avLst/>
          </a:prstGeom>
        </p:spPr>
      </p:pic>
      <p:pic>
        <p:nvPicPr>
          <p:cNvPr id="11" name="図 10">
            <a:extLst>
              <a:ext uri="{FF2B5EF4-FFF2-40B4-BE49-F238E27FC236}">
                <a16:creationId xmlns:a16="http://schemas.microsoft.com/office/drawing/2014/main" id="{A7139259-E1B2-E043-B66A-8524F3CF1834}"/>
              </a:ext>
            </a:extLst>
          </p:cNvPr>
          <p:cNvPicPr>
            <a:picLocks noChangeAspect="1"/>
          </p:cNvPicPr>
          <p:nvPr/>
        </p:nvPicPr>
        <p:blipFill>
          <a:blip r:embed="rId3"/>
          <a:stretch>
            <a:fillRect/>
          </a:stretch>
        </p:blipFill>
        <p:spPr>
          <a:xfrm>
            <a:off x="3840812" y="1181602"/>
            <a:ext cx="6210300" cy="5994400"/>
          </a:xfrm>
          <a:prstGeom prst="rect">
            <a:avLst/>
          </a:prstGeom>
        </p:spPr>
      </p:pic>
      <p:sp>
        <p:nvSpPr>
          <p:cNvPr id="7" name="円/楕円 6">
            <a:extLst>
              <a:ext uri="{FF2B5EF4-FFF2-40B4-BE49-F238E27FC236}">
                <a16:creationId xmlns:a16="http://schemas.microsoft.com/office/drawing/2014/main" id="{F9450DE2-A358-B441-84FE-F1C882ECF029}"/>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4E5F32F-1BD1-004B-B40A-82858E14B470}"/>
              </a:ext>
            </a:extLst>
          </p:cNvPr>
          <p:cNvSpPr txBox="1"/>
          <p:nvPr/>
        </p:nvSpPr>
        <p:spPr>
          <a:xfrm>
            <a:off x="10167240" y="7041953"/>
            <a:ext cx="212918" cy="261610"/>
          </a:xfrm>
          <a:prstGeom prst="rect">
            <a:avLst/>
          </a:prstGeom>
          <a:noFill/>
        </p:spPr>
        <p:txBody>
          <a:bodyPr wrap="square" rtlCol="0">
            <a:spAutoFit/>
          </a:bodyPr>
          <a:lstStyle/>
          <a:p>
            <a:pPr algn="ctr"/>
            <a:r>
              <a:rPr lang="en-US" altLang="ja-JP" sz="1100" dirty="0">
                <a:solidFill>
                  <a:schemeClr val="bg1"/>
                </a:solidFill>
              </a:rPr>
              <a:t>5</a:t>
            </a:r>
            <a:endParaRPr kumimoji="1" lang="ja-JP" altLang="en-US" sz="1100">
              <a:solidFill>
                <a:schemeClr val="bg1"/>
              </a:solidFill>
            </a:endParaRPr>
          </a:p>
        </p:txBody>
      </p:sp>
    </p:spTree>
    <p:extLst>
      <p:ext uri="{BB962C8B-B14F-4D97-AF65-F5344CB8AC3E}">
        <p14:creationId xmlns:p14="http://schemas.microsoft.com/office/powerpoint/2010/main" val="92573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742F20C-AE68-1144-8322-B5F7465C7E31}"/>
              </a:ext>
            </a:extLst>
          </p:cNvPr>
          <p:cNvPicPr>
            <a:picLocks noChangeAspect="1"/>
          </p:cNvPicPr>
          <p:nvPr/>
        </p:nvPicPr>
        <p:blipFill>
          <a:blip r:embed="rId2"/>
          <a:stretch>
            <a:fillRect/>
          </a:stretch>
        </p:blipFill>
        <p:spPr>
          <a:xfrm>
            <a:off x="860638" y="746705"/>
            <a:ext cx="8940800" cy="6096000"/>
          </a:xfrm>
          <a:prstGeom prst="rect">
            <a:avLst/>
          </a:prstGeom>
        </p:spPr>
      </p:pic>
      <p:sp>
        <p:nvSpPr>
          <p:cNvPr id="10" name="テキスト ボックス 9">
            <a:extLst>
              <a:ext uri="{FF2B5EF4-FFF2-40B4-BE49-F238E27FC236}">
                <a16:creationId xmlns:a16="http://schemas.microsoft.com/office/drawing/2014/main" id="{57BD5F62-E8FF-FC48-AA05-818F16A90C31}"/>
              </a:ext>
            </a:extLst>
          </p:cNvPr>
          <p:cNvSpPr txBox="1"/>
          <p:nvPr/>
        </p:nvSpPr>
        <p:spPr>
          <a:xfrm>
            <a:off x="6507759" y="2515401"/>
            <a:ext cx="3042641" cy="2011448"/>
          </a:xfrm>
          <a:prstGeom prst="rect">
            <a:avLst/>
          </a:prstGeom>
          <a:noFill/>
        </p:spPr>
        <p:txBody>
          <a:bodyPr wrap="square" lIns="0" tIns="0" rIns="0" bIns="0" rtlCol="0">
            <a:spAutoFit/>
          </a:bodyPr>
          <a:lstStyle/>
          <a:p>
            <a:pPr algn="just">
              <a:lnSpc>
                <a:spcPct val="140000"/>
              </a:lnSpc>
            </a:pPr>
            <a:r>
              <a:rPr lang="ja-JP" altLang="en-US" sz="1350" b="1" spc="-10">
                <a:latin typeface="Yu Gothic" panose="020B0400000000000000" pitchFamily="34" charset="-128"/>
                <a:ea typeface="Yu Gothic" panose="020B0400000000000000" pitchFamily="34" charset="-128"/>
              </a:rPr>
              <a:t>生活者は必要とする情報の種類、時間などシーンに応じてメディアを使い分けています。生活者が活用しているメディアの組み合わせのうち</a:t>
            </a:r>
            <a:r>
              <a:rPr lang="ja-JP" altLang="en-US" sz="1350" b="1" spc="-300">
                <a:latin typeface="Yu Gothic" panose="020B0400000000000000" pitchFamily="34" charset="-128"/>
                <a:ea typeface="Yu Gothic" panose="020B0400000000000000" pitchFamily="34" charset="-128"/>
              </a:rPr>
              <a:t>、</a:t>
            </a:r>
            <a:r>
              <a:rPr lang="ja-JP" altLang="en-US" sz="1350" b="1" spc="-10">
                <a:latin typeface="Yu Gothic" panose="020B0400000000000000" pitchFamily="34" charset="-128"/>
                <a:ea typeface="Yu Gothic" panose="020B0400000000000000" pitchFamily="34" charset="-128"/>
              </a:rPr>
              <a:t>「新聞・ネット利用者</a:t>
            </a:r>
            <a:r>
              <a:rPr lang="ja-JP" altLang="en-US" sz="1350" b="1" spc="-300">
                <a:latin typeface="Yu Gothic" panose="020B0400000000000000" pitchFamily="34" charset="-128"/>
                <a:ea typeface="Yu Gothic" panose="020B0400000000000000" pitchFamily="34" charset="-128"/>
              </a:rPr>
              <a:t>」</a:t>
            </a:r>
            <a:r>
              <a:rPr lang="ja-JP" altLang="en-US" sz="1350" b="1" spc="-10">
                <a:latin typeface="Yu Gothic" panose="020B0400000000000000" pitchFamily="34" charset="-128"/>
                <a:ea typeface="Yu Gothic" panose="020B0400000000000000" pitchFamily="34" charset="-128"/>
              </a:rPr>
              <a:t>「ネット利用者</a:t>
            </a:r>
            <a:r>
              <a:rPr lang="ja-JP" altLang="en-US" sz="1350" b="1" spc="-150">
                <a:latin typeface="Yu Gothic" panose="020B0400000000000000" pitchFamily="34" charset="-128"/>
                <a:ea typeface="Yu Gothic" panose="020B0400000000000000" pitchFamily="34" charset="-128"/>
              </a:rPr>
              <a:t>」</a:t>
            </a:r>
            <a:r>
              <a:rPr lang="ja-JP" altLang="en-US" sz="1350" b="1" spc="-10">
                <a:latin typeface="Yu Gothic" panose="020B0400000000000000" pitchFamily="34" charset="-128"/>
                <a:ea typeface="Yu Gothic" panose="020B0400000000000000" pitchFamily="34" charset="-128"/>
              </a:rPr>
              <a:t>の行動や価値観などを紹介し、両者の特徴や違いを明らかにします。</a:t>
            </a:r>
          </a:p>
        </p:txBody>
      </p:sp>
      <p:sp>
        <p:nvSpPr>
          <p:cNvPr id="14" name="テキスト ボックス 13">
            <a:extLst>
              <a:ext uri="{FF2B5EF4-FFF2-40B4-BE49-F238E27FC236}">
                <a16:creationId xmlns:a16="http://schemas.microsoft.com/office/drawing/2014/main" id="{05B634B8-7A28-374E-AEBE-1A31DCA42E00}"/>
              </a:ext>
            </a:extLst>
          </p:cNvPr>
          <p:cNvSpPr txBox="1"/>
          <p:nvPr/>
        </p:nvSpPr>
        <p:spPr>
          <a:xfrm>
            <a:off x="6637940" y="4893990"/>
            <a:ext cx="2870276" cy="421077"/>
          </a:xfrm>
          <a:prstGeom prst="rect">
            <a:avLst/>
          </a:prstGeom>
          <a:noFill/>
        </p:spPr>
        <p:txBody>
          <a:bodyPr wrap="square" lIns="0" tIns="0" rIns="0" bIns="0" rtlCol="0">
            <a:spAutoFit/>
          </a:bodyPr>
          <a:lstStyle/>
          <a:p>
            <a:pPr>
              <a:lnSpc>
                <a:spcPct val="114000"/>
              </a:lnSpc>
              <a:spcAft>
                <a:spcPts val="600"/>
              </a:spcAft>
            </a:pPr>
            <a:r>
              <a:rPr lang="ja-JP" altLang="en-US" sz="800">
                <a:latin typeface="Meiryo" panose="020B0604030504040204" pitchFamily="34" charset="-128"/>
                <a:ea typeface="Meiryo" panose="020B0604030504040204" pitchFamily="34" charset="-128"/>
              </a:rPr>
              <a:t>この章では、生活者の新聞、テレビ、インターネットの接触状況の組み合わせごとに分けた５グループ（</a:t>
            </a:r>
            <a:r>
              <a:rPr lang="it-IT" altLang="ja-JP" sz="800" dirty="0">
                <a:latin typeface="Meiryo" panose="020B0604030504040204" pitchFamily="34" charset="-128"/>
                <a:ea typeface="Meiryo" panose="020B0604030504040204" pitchFamily="34" charset="-128"/>
              </a:rPr>
              <a:t>P2</a:t>
            </a:r>
            <a:r>
              <a:rPr lang="ja-JP" altLang="en-US" sz="800">
                <a:latin typeface="Meiryo" panose="020B0604030504040204" pitchFamily="34" charset="-128"/>
                <a:ea typeface="Meiryo" panose="020B0604030504040204" pitchFamily="34" charset="-128"/>
              </a:rPr>
              <a:t>参照）のうち、 ①新聞・ネット利用者 ④ネット利用者 を軸に分析しています。</a:t>
            </a:r>
            <a:endParaRPr lang="en-US" altLang="ja-JP" sz="800" dirty="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16A8BC5F-3E22-E64E-A1BB-DC93CB01CC4D}"/>
              </a:ext>
            </a:extLst>
          </p:cNvPr>
          <p:cNvSpPr txBox="1"/>
          <p:nvPr/>
        </p:nvSpPr>
        <p:spPr>
          <a:xfrm>
            <a:off x="6637939" y="5388861"/>
            <a:ext cx="2870277" cy="812658"/>
          </a:xfrm>
          <a:prstGeom prst="rect">
            <a:avLst/>
          </a:prstGeom>
          <a:noFill/>
        </p:spPr>
        <p:txBody>
          <a:bodyPr wrap="square" lIns="0" tIns="0" rIns="0" bIns="0" rtlCol="0">
            <a:spAutoFit/>
          </a:bodyPr>
          <a:lstStyle/>
          <a:p>
            <a:pPr>
              <a:lnSpc>
                <a:spcPct val="125000"/>
              </a:lnSpc>
            </a:pPr>
            <a:r>
              <a:rPr lang="en-US" altLang="ja-JP" sz="710" dirty="0">
                <a:solidFill>
                  <a:srgbClr val="0098C8"/>
                </a:solidFill>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新聞・ネット利用者＝テレビの利用状況にかかわらず新聞（紙の新</a:t>
            </a:r>
            <a:endParaRPr lang="en-US" altLang="ja-JP" sz="710" dirty="0">
              <a:latin typeface="Meiryo" panose="020B0604030504040204" pitchFamily="34" charset="-128"/>
              <a:ea typeface="Meiryo" panose="020B0604030504040204" pitchFamily="34" charset="-128"/>
            </a:endParaRPr>
          </a:p>
          <a:p>
            <a:pPr>
              <a:lnSpc>
                <a:spcPct val="125000"/>
              </a:lnSpc>
            </a:pPr>
            <a:r>
              <a:rPr lang="en-US" altLang="ja-JP" sz="710" dirty="0">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聞、電子版・オンライン版）とインターネットを毎日利用している人</a:t>
            </a:r>
          </a:p>
          <a:p>
            <a:pPr>
              <a:lnSpc>
                <a:spcPct val="125000"/>
              </a:lnSpc>
            </a:pPr>
            <a:r>
              <a:rPr lang="en-US" altLang="ja-JP" sz="710" dirty="0">
                <a:solidFill>
                  <a:srgbClr val="0098C8"/>
                </a:solidFill>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ネット利用者＝新聞とテレビは毎日使わないがネットを毎日利用し</a:t>
            </a:r>
            <a:endParaRPr lang="en-US" altLang="ja-JP" sz="710" dirty="0">
              <a:latin typeface="Meiryo" panose="020B0604030504040204" pitchFamily="34" charset="-128"/>
              <a:ea typeface="Meiryo" panose="020B0604030504040204" pitchFamily="34" charset="-128"/>
            </a:endParaRPr>
          </a:p>
          <a:p>
            <a:pPr>
              <a:lnSpc>
                <a:spcPct val="125000"/>
              </a:lnSpc>
            </a:pPr>
            <a:r>
              <a:rPr lang="en-US" altLang="ja-JP" sz="710" dirty="0">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ている人</a:t>
            </a:r>
          </a:p>
          <a:p>
            <a:pPr>
              <a:lnSpc>
                <a:spcPct val="125000"/>
              </a:lnSpc>
            </a:pPr>
            <a:r>
              <a:rPr lang="en-US" altLang="ja-JP" sz="710" dirty="0">
                <a:solidFill>
                  <a:srgbClr val="0098C8"/>
                </a:solidFill>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注記がない限り、「新聞」は紙の新聞に加え電子版、オンライン版、</a:t>
            </a:r>
            <a:endParaRPr lang="en-US" altLang="ja-JP" sz="710" dirty="0">
              <a:latin typeface="Meiryo" panose="020B0604030504040204" pitchFamily="34" charset="-128"/>
              <a:ea typeface="Meiryo" panose="020B0604030504040204" pitchFamily="34" charset="-128"/>
            </a:endParaRPr>
          </a:p>
          <a:p>
            <a:pPr>
              <a:lnSpc>
                <a:spcPct val="125000"/>
              </a:lnSpc>
            </a:pPr>
            <a:r>
              <a:rPr lang="en-US" altLang="ja-JP" sz="710" dirty="0">
                <a:latin typeface="Meiryo" panose="020B0604030504040204" pitchFamily="34" charset="-128"/>
                <a:ea typeface="Meiryo" panose="020B0604030504040204" pitchFamily="34" charset="-128"/>
              </a:rPr>
              <a:t>  </a:t>
            </a:r>
            <a:r>
              <a:rPr lang="ja-JP" altLang="en-US" sz="710">
                <a:latin typeface="Meiryo" panose="020B0604030504040204" pitchFamily="34" charset="-128"/>
                <a:ea typeface="Meiryo" panose="020B0604030504040204" pitchFamily="34" charset="-128"/>
              </a:rPr>
              <a:t>新聞社のニュースサイト・アプリなどネット経由のものも含みます。</a:t>
            </a:r>
          </a:p>
        </p:txBody>
      </p:sp>
      <p:sp>
        <p:nvSpPr>
          <p:cNvPr id="15" name="テキスト ボックス 14">
            <a:extLst>
              <a:ext uri="{FF2B5EF4-FFF2-40B4-BE49-F238E27FC236}">
                <a16:creationId xmlns:a16="http://schemas.microsoft.com/office/drawing/2014/main" id="{C1934F6B-C8D8-4E4E-91B8-74AB70860FBD}"/>
              </a:ext>
            </a:extLst>
          </p:cNvPr>
          <p:cNvSpPr txBox="1"/>
          <p:nvPr/>
        </p:nvSpPr>
        <p:spPr>
          <a:xfrm>
            <a:off x="6558198" y="6384207"/>
            <a:ext cx="2870277" cy="107850"/>
          </a:xfrm>
          <a:prstGeom prst="rect">
            <a:avLst/>
          </a:prstGeom>
          <a:noFill/>
        </p:spPr>
        <p:txBody>
          <a:bodyPr wrap="square" lIns="0" tIns="0" rIns="0" bIns="0" rtlCol="0">
            <a:spAutoFit/>
          </a:bodyPr>
          <a:lstStyle/>
          <a:p>
            <a:pPr>
              <a:lnSpc>
                <a:spcPct val="125000"/>
              </a:lnSpc>
            </a:pPr>
            <a:r>
              <a:rPr lang="en-US" altLang="ja-JP" sz="590" dirty="0">
                <a:latin typeface="Meiryo" panose="020B0604030504040204" pitchFamily="34" charset="-128"/>
                <a:ea typeface="Meiryo" panose="020B0604030504040204" pitchFamily="34" charset="-128"/>
              </a:rPr>
              <a:t>※</a:t>
            </a:r>
            <a:r>
              <a:rPr lang="ja-JP" altLang="en-US" sz="590">
                <a:latin typeface="Meiryo" panose="020B0604030504040204" pitchFamily="34" charset="-128"/>
                <a:ea typeface="Meiryo" panose="020B0604030504040204" pitchFamily="34" charset="-128"/>
              </a:rPr>
              <a:t>四捨五入のため、スコアの合計が</a:t>
            </a:r>
            <a:r>
              <a:rPr lang="en-US" altLang="ja-JP" sz="590" dirty="0">
                <a:latin typeface="Meiryo" panose="020B0604030504040204" pitchFamily="34" charset="-128"/>
                <a:ea typeface="Meiryo" panose="020B0604030504040204" pitchFamily="34" charset="-128"/>
              </a:rPr>
              <a:t>100</a:t>
            </a:r>
            <a:r>
              <a:rPr lang="ja-JP" altLang="en-US" sz="590">
                <a:latin typeface="Meiryo" panose="020B0604030504040204" pitchFamily="34" charset="-128"/>
                <a:ea typeface="Meiryo" panose="020B0604030504040204" pitchFamily="34" charset="-128"/>
              </a:rPr>
              <a:t>にならない場合があります</a:t>
            </a:r>
          </a:p>
        </p:txBody>
      </p:sp>
      <p:sp>
        <p:nvSpPr>
          <p:cNvPr id="13" name="正方形/長方形 12">
            <a:extLst>
              <a:ext uri="{FF2B5EF4-FFF2-40B4-BE49-F238E27FC236}">
                <a16:creationId xmlns:a16="http://schemas.microsoft.com/office/drawing/2014/main" id="{214F6DB1-6539-0C4C-90DE-BA625585D163}"/>
              </a:ext>
            </a:extLst>
          </p:cNvPr>
          <p:cNvSpPr/>
          <p:nvPr/>
        </p:nvSpPr>
        <p:spPr>
          <a:xfrm>
            <a:off x="6507759" y="4786413"/>
            <a:ext cx="3095702" cy="1524000"/>
          </a:xfrm>
          <a:prstGeom prst="rect">
            <a:avLst/>
          </a:prstGeom>
          <a:noFill/>
          <a:ln w="127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a:p>
        </p:txBody>
      </p:sp>
      <p:sp>
        <p:nvSpPr>
          <p:cNvPr id="11" name="円/楕円 10">
            <a:extLst>
              <a:ext uri="{FF2B5EF4-FFF2-40B4-BE49-F238E27FC236}">
                <a16:creationId xmlns:a16="http://schemas.microsoft.com/office/drawing/2014/main" id="{84A092FE-FCC0-DB4C-A0BF-2FA496A00171}"/>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42F9E41-92FD-BF4E-A583-FD9BF2C839C4}"/>
              </a:ext>
            </a:extLst>
          </p:cNvPr>
          <p:cNvSpPr txBox="1"/>
          <p:nvPr/>
        </p:nvSpPr>
        <p:spPr>
          <a:xfrm>
            <a:off x="10167240" y="7041953"/>
            <a:ext cx="212918" cy="261610"/>
          </a:xfrm>
          <a:prstGeom prst="rect">
            <a:avLst/>
          </a:prstGeom>
          <a:noFill/>
        </p:spPr>
        <p:txBody>
          <a:bodyPr wrap="square" rtlCol="0">
            <a:spAutoFit/>
          </a:bodyPr>
          <a:lstStyle/>
          <a:p>
            <a:pPr algn="ctr"/>
            <a:r>
              <a:rPr lang="en-US" altLang="ja-JP" sz="1100" dirty="0">
                <a:solidFill>
                  <a:schemeClr val="bg1"/>
                </a:solidFill>
              </a:rPr>
              <a:t>6</a:t>
            </a:r>
            <a:endParaRPr kumimoji="1" lang="ja-JP" altLang="en-US" sz="1100">
              <a:solidFill>
                <a:schemeClr val="bg1"/>
              </a:solidFill>
            </a:endParaRPr>
          </a:p>
        </p:txBody>
      </p:sp>
    </p:spTree>
    <p:extLst>
      <p:ext uri="{BB962C8B-B14F-4D97-AF65-F5344CB8AC3E}">
        <p14:creationId xmlns:p14="http://schemas.microsoft.com/office/powerpoint/2010/main" val="117919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D4C3CFE-699C-E746-9D12-0CCF9F8156BF}"/>
              </a:ext>
            </a:extLst>
          </p:cNvPr>
          <p:cNvSpPr txBox="1"/>
          <p:nvPr/>
        </p:nvSpPr>
        <p:spPr>
          <a:xfrm>
            <a:off x="691817" y="1656754"/>
            <a:ext cx="2557704" cy="4368183"/>
          </a:xfrm>
          <a:prstGeom prst="rect">
            <a:avLst/>
          </a:prstGeom>
          <a:noFill/>
        </p:spPr>
        <p:txBody>
          <a:bodyPr wrap="square" lIns="0" tIns="0" rIns="0" bIns="0" rtlCol="0">
            <a:spAutoFit/>
          </a:bodyPr>
          <a:lstStyle/>
          <a:p>
            <a:pPr algn="just">
              <a:lnSpc>
                <a:spcPct val="137000"/>
              </a:lnSpc>
            </a:pPr>
            <a:r>
              <a:rPr lang="ja-JP" altLang="en-US" sz="1040" b="1" dirty="0">
                <a:highlight>
                  <a:srgbClr val="CDDC43"/>
                </a:highlight>
                <a:latin typeface="Yu Gothic" panose="020B0400000000000000" pitchFamily="34" charset="-128"/>
                <a:ea typeface="Yu Gothic" panose="020B0400000000000000" pitchFamily="34" charset="-128"/>
              </a:rPr>
              <a:t>新聞・ネット利用者</a:t>
            </a:r>
            <a:r>
              <a:rPr lang="ja-JP" altLang="en-US" sz="1040" b="1" dirty="0">
                <a:latin typeface="Yu Gothic" panose="020B0400000000000000" pitchFamily="34" charset="-128"/>
                <a:ea typeface="Yu Gothic" panose="020B0400000000000000" pitchFamily="34" charset="-128"/>
              </a:rPr>
              <a:t>は「選挙では必ず投票する</a:t>
            </a:r>
            <a:r>
              <a:rPr lang="ja-JP" altLang="en-US" sz="1040" b="1" spc="-8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a:t>
            </a:r>
            <a:r>
              <a:rPr lang="en-US" altLang="ja-JP" sz="1040" b="1" dirty="0">
                <a:latin typeface="Yu Gothic" panose="020B0400000000000000" pitchFamily="34" charset="-128"/>
                <a:ea typeface="Yu Gothic" panose="020B0400000000000000" pitchFamily="34" charset="-128"/>
              </a:rPr>
              <a:t>80.1</a:t>
            </a:r>
            <a:r>
              <a:rPr lang="ja-JP" altLang="en-US" sz="1040" b="1" dirty="0">
                <a:latin typeface="Yu Gothic" panose="020B0400000000000000" pitchFamily="34" charset="-128"/>
                <a:ea typeface="Yu Gothic" panose="020B0400000000000000" pitchFamily="34" charset="-128"/>
              </a:rPr>
              <a:t>％</a:t>
            </a:r>
            <a:r>
              <a:rPr lang="ja-JP" altLang="en-US" sz="1040" b="1" spc="-300" dirty="0">
                <a:latin typeface="Yu Gothic" panose="020B0400000000000000" pitchFamily="34" charset="-128"/>
                <a:ea typeface="Yu Gothic" panose="020B0400000000000000" pitchFamily="34" charset="-128"/>
              </a:rPr>
              <a:t>）</a:t>
            </a:r>
            <a:r>
              <a:rPr lang="ja-JP" altLang="en-US" sz="1040" b="1" spc="-7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「社会貢献に積極的な企業の姿勢は、商品やサービスを選ぶ際の選択理由になる</a:t>
            </a:r>
            <a:r>
              <a:rPr lang="ja-JP" altLang="en-US" sz="1040" b="1" spc="-8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a:t>
            </a:r>
            <a:r>
              <a:rPr lang="en-US" altLang="ja-JP" sz="1040" b="1" dirty="0">
                <a:latin typeface="Yu Gothic" panose="020B0400000000000000" pitchFamily="34" charset="-128"/>
                <a:ea typeface="Yu Gothic" panose="020B0400000000000000" pitchFamily="34" charset="-128"/>
              </a:rPr>
              <a:t>41.5</a:t>
            </a:r>
            <a:r>
              <a:rPr lang="ja-JP" altLang="en-US" sz="1040" b="1" dirty="0">
                <a:latin typeface="Yu Gothic" panose="020B0400000000000000" pitchFamily="34" charset="-128"/>
                <a:ea typeface="Yu Gothic" panose="020B0400000000000000" pitchFamily="34" charset="-128"/>
              </a:rPr>
              <a:t>％</a:t>
            </a:r>
            <a:r>
              <a:rPr lang="ja-JP" altLang="en-US" sz="1040" b="1" spc="-300" dirty="0">
                <a:latin typeface="Yu Gothic" panose="020B0400000000000000" pitchFamily="34" charset="-128"/>
                <a:ea typeface="Yu Gothic" panose="020B0400000000000000" pitchFamily="34" charset="-128"/>
              </a:rPr>
              <a:t>）</a:t>
            </a:r>
            <a:r>
              <a:rPr lang="ja-JP" altLang="en-US" sz="1040" b="1" spc="-7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「企業の環境対策や</a:t>
            </a:r>
            <a:r>
              <a:rPr lang="it-IT" altLang="ja-JP" sz="1040" b="1" dirty="0" err="1">
                <a:latin typeface="Yu Gothic" panose="020B0400000000000000" pitchFamily="34" charset="-128"/>
                <a:ea typeface="Yu Gothic" panose="020B0400000000000000" pitchFamily="34" charset="-128"/>
              </a:rPr>
              <a:t>SDG</a:t>
            </a:r>
            <a:r>
              <a:rPr lang="it-IT" altLang="ja-JP" sz="1040" b="1" spc="-150" dirty="0" err="1">
                <a:latin typeface="Yu Gothic" panose="020B0400000000000000" pitchFamily="34" charset="-128"/>
                <a:ea typeface="Yu Gothic" panose="020B0400000000000000" pitchFamily="34" charset="-128"/>
              </a:rPr>
              <a:t>s</a:t>
            </a:r>
            <a:r>
              <a:rPr lang="ja-JP" altLang="it-IT" sz="1040" b="1" spc="-15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サステナビリティ</a:t>
            </a:r>
            <a:r>
              <a:rPr lang="ja-JP" altLang="en-US" sz="1040" b="1" spc="-300" dirty="0">
                <a:latin typeface="Yu Gothic" panose="020B0400000000000000" pitchFamily="34" charset="-128"/>
                <a:ea typeface="Yu Gothic" panose="020B0400000000000000" pitchFamily="34" charset="-128"/>
              </a:rPr>
              <a:t>ー</a:t>
            </a:r>
            <a:r>
              <a:rPr lang="ja-JP" altLang="en-US" sz="1040" b="1" dirty="0">
                <a:latin typeface="Yu Gothic" panose="020B0400000000000000" pitchFamily="34" charset="-128"/>
                <a:ea typeface="Yu Gothic" panose="020B0400000000000000" pitchFamily="34" charset="-128"/>
              </a:rPr>
              <a:t>（持続可能性</a:t>
            </a:r>
            <a:r>
              <a:rPr lang="ja-JP" altLang="en-US" sz="1040" b="1" spc="-3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への取り組みに関心がある</a:t>
            </a:r>
            <a:r>
              <a:rPr lang="ja-JP" altLang="en-US" sz="1040" b="1" spc="-5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a:t>
            </a:r>
            <a:r>
              <a:rPr lang="en-US" altLang="ja-JP" sz="1040" b="1" dirty="0">
                <a:latin typeface="Yu Gothic" panose="020B0400000000000000" pitchFamily="34" charset="-128"/>
                <a:ea typeface="Yu Gothic" panose="020B0400000000000000" pitchFamily="34" charset="-128"/>
              </a:rPr>
              <a:t>40.2</a:t>
            </a:r>
            <a:r>
              <a:rPr lang="ja-JP" altLang="en-US" sz="1040" b="1" dirty="0">
                <a:latin typeface="Yu Gothic" panose="020B0400000000000000" pitchFamily="34" charset="-128"/>
                <a:ea typeface="Yu Gothic" panose="020B0400000000000000" pitchFamily="34" charset="-128"/>
              </a:rPr>
              <a:t>％</a:t>
            </a:r>
            <a:r>
              <a:rPr lang="ja-JP" altLang="en-US" sz="1040" b="1" spc="-3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の項目が全体よりも特に高い傾向が見られ、</a:t>
            </a:r>
            <a:r>
              <a:rPr lang="ja-JP" altLang="en-US" sz="1040" b="1" dirty="0">
                <a:highlight>
                  <a:srgbClr val="CFCCCB"/>
                </a:highlight>
                <a:latin typeface="Yu Gothic" panose="020B0400000000000000" pitchFamily="34" charset="-128"/>
                <a:ea typeface="Yu Gothic" panose="020B0400000000000000" pitchFamily="34" charset="-128"/>
              </a:rPr>
              <a:t>ネット利用者</a:t>
            </a:r>
            <a:r>
              <a:rPr lang="ja-JP" altLang="en-US" sz="1040" b="1" dirty="0">
                <a:latin typeface="Yu Gothic" panose="020B0400000000000000" pitchFamily="34" charset="-128"/>
                <a:ea typeface="Yu Gothic" panose="020B0400000000000000" pitchFamily="34" charset="-128"/>
              </a:rPr>
              <a:t>のスコアより</a:t>
            </a:r>
            <a:r>
              <a:rPr lang="en-US" altLang="ja-JP" sz="1040" b="1" dirty="0">
                <a:latin typeface="Yu Gothic" panose="020B0400000000000000" pitchFamily="34" charset="-128"/>
                <a:ea typeface="Yu Gothic" panose="020B0400000000000000" pitchFamily="34" charset="-128"/>
              </a:rPr>
              <a:t>10</a:t>
            </a:r>
            <a:r>
              <a:rPr lang="ja-JP" altLang="en-US" sz="1040" b="1" dirty="0">
                <a:latin typeface="Yu Gothic" panose="020B0400000000000000" pitchFamily="34" charset="-128"/>
                <a:ea typeface="Yu Gothic" panose="020B0400000000000000" pitchFamily="34" charset="-128"/>
              </a:rPr>
              <a:t>ポイント以上高いことが分かりました。</a:t>
            </a:r>
          </a:p>
          <a:p>
            <a:pPr algn="just">
              <a:lnSpc>
                <a:spcPct val="137000"/>
              </a:lnSpc>
            </a:pPr>
            <a:r>
              <a:rPr lang="ja-JP" altLang="en-US" sz="1040" b="1" dirty="0">
                <a:latin typeface="Yu Gothic" panose="020B0400000000000000" pitchFamily="34" charset="-128"/>
                <a:ea typeface="Yu Gothic" panose="020B0400000000000000" pitchFamily="34" charset="-128"/>
              </a:rPr>
              <a:t>「社会奉仕、ボランティア活動をしている</a:t>
            </a:r>
            <a:r>
              <a:rPr lang="ja-JP" altLang="en-US" sz="1040" b="1" spc="-3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「次世代が生きる社会についても配慮したい</a:t>
            </a:r>
            <a:r>
              <a:rPr lang="ja-JP" altLang="en-US" sz="1040" b="1" spc="-5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「防災対策をしている</a:t>
            </a:r>
            <a:r>
              <a:rPr lang="ja-JP" altLang="en-US" sz="1040" b="1" spc="-300" dirty="0">
                <a:latin typeface="Yu Gothic" panose="020B0400000000000000" pitchFamily="34" charset="-128"/>
                <a:ea typeface="Yu Gothic" panose="020B0400000000000000" pitchFamily="34" charset="-128"/>
              </a:rPr>
              <a:t>」</a:t>
            </a:r>
            <a:r>
              <a:rPr lang="ja-JP" altLang="en-US" sz="1040" b="1" dirty="0">
                <a:latin typeface="Yu Gothic" panose="020B0400000000000000" pitchFamily="34" charset="-128"/>
                <a:ea typeface="Yu Gothic" panose="020B0400000000000000" pitchFamily="34" charset="-128"/>
              </a:rPr>
              <a:t>といった項目についても、</a:t>
            </a:r>
            <a:r>
              <a:rPr lang="ja-JP" altLang="en-US" sz="1040" b="1" dirty="0">
                <a:highlight>
                  <a:srgbClr val="CFCCCB"/>
                </a:highlight>
                <a:latin typeface="Yu Gothic" panose="020B0400000000000000" pitchFamily="34" charset="-128"/>
                <a:ea typeface="Yu Gothic" panose="020B0400000000000000" pitchFamily="34" charset="-128"/>
              </a:rPr>
              <a:t>ネット利用者</a:t>
            </a:r>
            <a:r>
              <a:rPr lang="ja-JP" altLang="en-US" sz="1040" b="1" dirty="0">
                <a:latin typeface="Yu Gothic" panose="020B0400000000000000" pitchFamily="34" charset="-128"/>
                <a:ea typeface="Yu Gothic" panose="020B0400000000000000" pitchFamily="34" charset="-128"/>
              </a:rPr>
              <a:t>より</a:t>
            </a:r>
            <a:r>
              <a:rPr lang="en-US" altLang="ja-JP" sz="1040" b="1" dirty="0">
                <a:latin typeface="Yu Gothic" panose="020B0400000000000000" pitchFamily="34" charset="-128"/>
                <a:ea typeface="Yu Gothic" panose="020B0400000000000000" pitchFamily="34" charset="-128"/>
              </a:rPr>
              <a:t>10</a:t>
            </a:r>
            <a:r>
              <a:rPr lang="ja-JP" altLang="en-US" sz="1040" b="1" dirty="0">
                <a:latin typeface="Yu Gothic" panose="020B0400000000000000" pitchFamily="34" charset="-128"/>
                <a:ea typeface="Yu Gothic" panose="020B0400000000000000" pitchFamily="34" charset="-128"/>
              </a:rPr>
              <a:t>ポイント以上高い結果となりました。</a:t>
            </a:r>
          </a:p>
          <a:p>
            <a:pPr algn="just">
              <a:lnSpc>
                <a:spcPct val="137000"/>
              </a:lnSpc>
            </a:pPr>
            <a:r>
              <a:rPr lang="ja-JP" altLang="en-US" sz="1040" b="1" dirty="0">
                <a:highlight>
                  <a:srgbClr val="CDDC43"/>
                </a:highlight>
                <a:latin typeface="Yu Gothic" panose="020B0400000000000000" pitchFamily="34" charset="-128"/>
                <a:ea typeface="Yu Gothic" panose="020B0400000000000000" pitchFamily="34" charset="-128"/>
              </a:rPr>
              <a:t>新聞・ネット利用者</a:t>
            </a:r>
            <a:r>
              <a:rPr lang="ja-JP" altLang="en-US" sz="1040" b="1" dirty="0">
                <a:latin typeface="Yu Gothic" panose="020B0400000000000000" pitchFamily="34" charset="-128"/>
                <a:ea typeface="Yu Gothic" panose="020B0400000000000000" pitchFamily="34" charset="-128"/>
              </a:rPr>
              <a:t>は社会貢献への感度が高い様子がうかがえます。また将来を見据えて行動する傾向も見られることから、企業のパーパス（社会的な存在意義）を伝えるターゲットとしても適していると考えられます。</a:t>
            </a:r>
          </a:p>
        </p:txBody>
      </p:sp>
      <p:sp>
        <p:nvSpPr>
          <p:cNvPr id="9" name="テキスト ボックス 8">
            <a:extLst>
              <a:ext uri="{FF2B5EF4-FFF2-40B4-BE49-F238E27FC236}">
                <a16:creationId xmlns:a16="http://schemas.microsoft.com/office/drawing/2014/main" id="{7841FDDC-AB04-004E-984F-739520213D62}"/>
              </a:ext>
            </a:extLst>
          </p:cNvPr>
          <p:cNvSpPr txBox="1"/>
          <p:nvPr/>
        </p:nvSpPr>
        <p:spPr>
          <a:xfrm>
            <a:off x="665568" y="441854"/>
            <a:ext cx="4004673"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社会貢献への感度が高い</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a:t>
            </a:r>
            <a:r>
              <a:rPr lang="ja-JP" altLang="en-US" sz="2600" b="1" spc="-300">
                <a:solidFill>
                  <a:srgbClr val="0098C8"/>
                </a:solidFill>
                <a:latin typeface="Yu Gothic" panose="020B0400000000000000" pitchFamily="34" charset="-128"/>
                <a:ea typeface="Yu Gothic" panose="020B0400000000000000" pitchFamily="34" charset="-128"/>
              </a:rPr>
              <a:t>聞・ネット</a:t>
            </a:r>
            <a:r>
              <a:rPr lang="ja-JP" altLang="en-US" sz="2600" b="1">
                <a:solidFill>
                  <a:srgbClr val="0098C8"/>
                </a:solidFill>
                <a:latin typeface="Yu Gothic" panose="020B0400000000000000" pitchFamily="34" charset="-128"/>
                <a:ea typeface="Yu Gothic" panose="020B0400000000000000" pitchFamily="34" charset="-128"/>
              </a:rPr>
              <a:t>利用者</a:t>
            </a:r>
          </a:p>
        </p:txBody>
      </p:sp>
      <p:pic>
        <p:nvPicPr>
          <p:cNvPr id="14" name="図 13">
            <a:extLst>
              <a:ext uri="{FF2B5EF4-FFF2-40B4-BE49-F238E27FC236}">
                <a16:creationId xmlns:a16="http://schemas.microsoft.com/office/drawing/2014/main" id="{38104161-1EB2-CA45-A105-E1D81E72BE08}"/>
              </a:ext>
            </a:extLst>
          </p:cNvPr>
          <p:cNvPicPr>
            <a:picLocks noChangeAspect="1"/>
          </p:cNvPicPr>
          <p:nvPr/>
        </p:nvPicPr>
        <p:blipFill>
          <a:blip r:embed="rId2"/>
          <a:stretch>
            <a:fillRect/>
          </a:stretch>
        </p:blipFill>
        <p:spPr>
          <a:xfrm>
            <a:off x="2298168" y="6127625"/>
            <a:ext cx="850900" cy="914400"/>
          </a:xfrm>
          <a:prstGeom prst="rect">
            <a:avLst/>
          </a:prstGeom>
        </p:spPr>
      </p:pic>
      <p:pic>
        <p:nvPicPr>
          <p:cNvPr id="16" name="図 15">
            <a:extLst>
              <a:ext uri="{FF2B5EF4-FFF2-40B4-BE49-F238E27FC236}">
                <a16:creationId xmlns:a16="http://schemas.microsoft.com/office/drawing/2014/main" id="{77D2B8C8-F579-9446-AB29-1E229E8D28B2}"/>
              </a:ext>
            </a:extLst>
          </p:cNvPr>
          <p:cNvPicPr>
            <a:picLocks noChangeAspect="1"/>
          </p:cNvPicPr>
          <p:nvPr/>
        </p:nvPicPr>
        <p:blipFill>
          <a:blip r:embed="rId3"/>
          <a:stretch>
            <a:fillRect/>
          </a:stretch>
        </p:blipFill>
        <p:spPr>
          <a:xfrm>
            <a:off x="3804012" y="468995"/>
            <a:ext cx="6108700" cy="7010400"/>
          </a:xfrm>
          <a:prstGeom prst="rect">
            <a:avLst/>
          </a:prstGeom>
        </p:spPr>
      </p:pic>
      <p:sp>
        <p:nvSpPr>
          <p:cNvPr id="10" name="円/楕円 9">
            <a:extLst>
              <a:ext uri="{FF2B5EF4-FFF2-40B4-BE49-F238E27FC236}">
                <a16:creationId xmlns:a16="http://schemas.microsoft.com/office/drawing/2014/main" id="{2CB2C19A-49D4-C440-9AAC-DD1E3160CB69}"/>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FAF64E4-1B38-0248-A57B-35450F7FB2D2}"/>
              </a:ext>
            </a:extLst>
          </p:cNvPr>
          <p:cNvSpPr txBox="1"/>
          <p:nvPr/>
        </p:nvSpPr>
        <p:spPr>
          <a:xfrm>
            <a:off x="10167240" y="7041953"/>
            <a:ext cx="212918" cy="261610"/>
          </a:xfrm>
          <a:prstGeom prst="rect">
            <a:avLst/>
          </a:prstGeom>
          <a:noFill/>
        </p:spPr>
        <p:txBody>
          <a:bodyPr wrap="square" rtlCol="0">
            <a:spAutoFit/>
          </a:bodyPr>
          <a:lstStyle/>
          <a:p>
            <a:pPr algn="ctr"/>
            <a:r>
              <a:rPr lang="en-US" altLang="ja-JP" sz="1100" dirty="0">
                <a:solidFill>
                  <a:schemeClr val="bg1"/>
                </a:solidFill>
              </a:rPr>
              <a:t>7</a:t>
            </a:r>
            <a:endParaRPr kumimoji="1" lang="ja-JP" altLang="en-US" sz="1100">
              <a:solidFill>
                <a:schemeClr val="bg1"/>
              </a:solidFill>
            </a:endParaRPr>
          </a:p>
        </p:txBody>
      </p:sp>
    </p:spTree>
    <p:extLst>
      <p:ext uri="{BB962C8B-B14F-4D97-AF65-F5344CB8AC3E}">
        <p14:creationId xmlns:p14="http://schemas.microsoft.com/office/powerpoint/2010/main" val="1337518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3FBDEAC9-3151-0944-A394-A551DC5A0340}"/>
              </a:ext>
            </a:extLst>
          </p:cNvPr>
          <p:cNvPicPr>
            <a:picLocks noChangeAspect="1"/>
          </p:cNvPicPr>
          <p:nvPr/>
        </p:nvPicPr>
        <p:blipFill>
          <a:blip r:embed="rId2"/>
          <a:stretch>
            <a:fillRect/>
          </a:stretch>
        </p:blipFill>
        <p:spPr>
          <a:xfrm>
            <a:off x="3914247" y="441854"/>
            <a:ext cx="6019800" cy="7277100"/>
          </a:xfrm>
          <a:prstGeom prst="rect">
            <a:avLst/>
          </a:prstGeom>
        </p:spPr>
      </p:pic>
      <p:sp>
        <p:nvSpPr>
          <p:cNvPr id="6" name="テキスト ボックス 5">
            <a:extLst>
              <a:ext uri="{FF2B5EF4-FFF2-40B4-BE49-F238E27FC236}">
                <a16:creationId xmlns:a16="http://schemas.microsoft.com/office/drawing/2014/main" id="{26F9E86F-02D4-8945-A9C9-113880F8BA46}"/>
              </a:ext>
            </a:extLst>
          </p:cNvPr>
          <p:cNvSpPr txBox="1"/>
          <p:nvPr/>
        </p:nvSpPr>
        <p:spPr>
          <a:xfrm>
            <a:off x="691816" y="1656754"/>
            <a:ext cx="2595489" cy="1955985"/>
          </a:xfrm>
          <a:prstGeom prst="rect">
            <a:avLst/>
          </a:prstGeom>
          <a:noFill/>
        </p:spPr>
        <p:txBody>
          <a:bodyPr wrap="square" lIns="0" tIns="0" rIns="0" bIns="0" rtlCol="0">
            <a:spAutoFit/>
          </a:bodyPr>
          <a:lstStyle/>
          <a:p>
            <a:pPr algn="just">
              <a:lnSpc>
                <a:spcPct val="137000"/>
              </a:lnSpc>
            </a:pPr>
            <a:r>
              <a:rPr lang="ja-JP" altLang="en-US" sz="1040" b="1" spc="-10" dirty="0">
                <a:highlight>
                  <a:srgbClr val="CDDC43"/>
                </a:highlight>
                <a:latin typeface="Yu Gothic" panose="020B0400000000000000" pitchFamily="34" charset="-128"/>
                <a:ea typeface="Yu Gothic" panose="020B0400000000000000" pitchFamily="34" charset="-128"/>
              </a:rPr>
              <a:t>新聞・ネット利用者</a:t>
            </a:r>
            <a:r>
              <a:rPr lang="ja-JP" altLang="en-US" sz="1040" b="1" spc="-10" dirty="0">
                <a:latin typeface="Yu Gothic" panose="020B0400000000000000" pitchFamily="34" charset="-128"/>
                <a:ea typeface="Yu Gothic" panose="020B0400000000000000" pitchFamily="34" charset="-128"/>
              </a:rPr>
              <a:t>は、メディアの印象・評価として「</a:t>
            </a:r>
            <a:r>
              <a:rPr lang="ja-JP" altLang="en-US" sz="1040" b="1" spc="300" dirty="0">
                <a:latin typeface="Yu Gothic" panose="020B0400000000000000" pitchFamily="34" charset="-128"/>
                <a:ea typeface="Yu Gothic" panose="020B0400000000000000" pitchFamily="34" charset="-128"/>
              </a:rPr>
              <a:t>情報が正確で信頼性が高い</a:t>
            </a:r>
            <a:r>
              <a:rPr lang="ja-JP" altLang="en-US" sz="1040" b="1" spc="-10" dirty="0">
                <a:latin typeface="Yu Gothic" panose="020B0400000000000000" pitchFamily="34" charset="-128"/>
                <a:ea typeface="Yu Gothic" panose="020B0400000000000000" pitchFamily="34" charset="-128"/>
              </a:rPr>
              <a:t>」（</a:t>
            </a:r>
            <a:r>
              <a:rPr lang="en-US" altLang="ja-JP" sz="1040" b="1" spc="-10" dirty="0">
                <a:latin typeface="Yu Gothic" panose="020B0400000000000000" pitchFamily="34" charset="-128"/>
                <a:ea typeface="Yu Gothic" panose="020B0400000000000000" pitchFamily="34" charset="-128"/>
              </a:rPr>
              <a:t>71.2</a:t>
            </a:r>
            <a:r>
              <a:rPr lang="ja-JP" altLang="en-US" sz="1040" b="1" spc="-10" dirty="0">
                <a:latin typeface="Yu Gothic" panose="020B0400000000000000" pitchFamily="34" charset="-128"/>
                <a:ea typeface="Yu Gothic" panose="020B0400000000000000" pitchFamily="34" charset="-128"/>
              </a:rPr>
              <a:t>％</a:t>
            </a:r>
            <a:r>
              <a:rPr lang="ja-JP" altLang="en-US" sz="1040" b="1" spc="-300" dirty="0">
                <a:latin typeface="Yu Gothic" panose="020B0400000000000000" pitchFamily="34" charset="-128"/>
                <a:ea typeface="Yu Gothic" panose="020B0400000000000000" pitchFamily="34" charset="-128"/>
              </a:rPr>
              <a:t>）、</a:t>
            </a:r>
            <a:r>
              <a:rPr lang="ja-JP" altLang="en-US" sz="1040" b="1" spc="-10" dirty="0">
                <a:latin typeface="Yu Gothic" panose="020B0400000000000000" pitchFamily="34" charset="-128"/>
                <a:ea typeface="Yu Gothic" panose="020B0400000000000000" pitchFamily="34" charset="-128"/>
              </a:rPr>
              <a:t>「中立・公正である」（</a:t>
            </a:r>
            <a:r>
              <a:rPr lang="en-US" altLang="ja-JP" sz="1040" b="1" spc="-10" dirty="0">
                <a:latin typeface="Yu Gothic" panose="020B0400000000000000" pitchFamily="34" charset="-128"/>
                <a:ea typeface="Yu Gothic" panose="020B0400000000000000" pitchFamily="34" charset="-128"/>
              </a:rPr>
              <a:t>53.8</a:t>
            </a:r>
            <a:r>
              <a:rPr lang="ja-JP" altLang="en-US" sz="1040" b="1" spc="-10" dirty="0">
                <a:latin typeface="Yu Gothic" panose="020B0400000000000000" pitchFamily="34" charset="-128"/>
                <a:ea typeface="Yu Gothic" panose="020B0400000000000000" pitchFamily="34" charset="-128"/>
              </a:rPr>
              <a:t>％）といった情報の質を重視する傾向があります。また「情報が正確で信頼性が高い」「世の中の動きを幅広く捉えている」「安心できる」「知的である」「中立・公正である」は、</a:t>
            </a:r>
            <a:r>
              <a:rPr lang="ja-JP" altLang="en-US" sz="1040" b="1" spc="-10" dirty="0">
                <a:highlight>
                  <a:srgbClr val="CFCCCB"/>
                </a:highlight>
                <a:latin typeface="Yu Gothic" panose="020B0400000000000000" pitchFamily="34" charset="-128"/>
                <a:ea typeface="Yu Gothic" panose="020B0400000000000000" pitchFamily="34" charset="-128"/>
              </a:rPr>
              <a:t>ネット利用者</a:t>
            </a:r>
            <a:r>
              <a:rPr lang="ja-JP" altLang="en-US" sz="1040" b="1" spc="-10" dirty="0">
                <a:latin typeface="Yu Gothic" panose="020B0400000000000000" pitchFamily="34" charset="-128"/>
                <a:ea typeface="Yu Gothic" panose="020B0400000000000000" pitchFamily="34" charset="-128"/>
              </a:rPr>
              <a:t>より特に高いスコアとなりました。</a:t>
            </a:r>
          </a:p>
        </p:txBody>
      </p:sp>
      <p:sp>
        <p:nvSpPr>
          <p:cNvPr id="7" name="テキスト ボックス 6">
            <a:extLst>
              <a:ext uri="{FF2B5EF4-FFF2-40B4-BE49-F238E27FC236}">
                <a16:creationId xmlns:a16="http://schemas.microsoft.com/office/drawing/2014/main" id="{7B2944DB-27DA-BA4E-B5CB-56FF6B0B9B46}"/>
              </a:ext>
            </a:extLst>
          </p:cNvPr>
          <p:cNvSpPr txBox="1"/>
          <p:nvPr/>
        </p:nvSpPr>
        <p:spPr>
          <a:xfrm>
            <a:off x="665568" y="441854"/>
            <a:ext cx="4004673" cy="933141"/>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情報の質を重視する</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a:t>
            </a:r>
            <a:r>
              <a:rPr lang="ja-JP" altLang="en-US" sz="2600" b="1" spc="-300">
                <a:solidFill>
                  <a:srgbClr val="0098C8"/>
                </a:solidFill>
                <a:latin typeface="Yu Gothic" panose="020B0400000000000000" pitchFamily="34" charset="-128"/>
                <a:ea typeface="Yu Gothic" panose="020B0400000000000000" pitchFamily="34" charset="-128"/>
              </a:rPr>
              <a:t>聞・ネット</a:t>
            </a:r>
            <a:r>
              <a:rPr lang="ja-JP" altLang="en-US" sz="2600" b="1">
                <a:solidFill>
                  <a:srgbClr val="0098C8"/>
                </a:solidFill>
                <a:latin typeface="Yu Gothic" panose="020B0400000000000000" pitchFamily="34" charset="-128"/>
                <a:ea typeface="Yu Gothic" panose="020B0400000000000000" pitchFamily="34" charset="-128"/>
              </a:rPr>
              <a:t>利用者</a:t>
            </a:r>
          </a:p>
        </p:txBody>
      </p:sp>
      <p:pic>
        <p:nvPicPr>
          <p:cNvPr id="9" name="図 8">
            <a:extLst>
              <a:ext uri="{FF2B5EF4-FFF2-40B4-BE49-F238E27FC236}">
                <a16:creationId xmlns:a16="http://schemas.microsoft.com/office/drawing/2014/main" id="{0C7BA762-97A2-FB4F-A283-B50E2B90D118}"/>
              </a:ext>
            </a:extLst>
          </p:cNvPr>
          <p:cNvPicPr>
            <a:picLocks noChangeAspect="1"/>
          </p:cNvPicPr>
          <p:nvPr/>
        </p:nvPicPr>
        <p:blipFill>
          <a:blip r:embed="rId3"/>
          <a:stretch>
            <a:fillRect/>
          </a:stretch>
        </p:blipFill>
        <p:spPr>
          <a:xfrm>
            <a:off x="1570489" y="3673246"/>
            <a:ext cx="1384300" cy="1257300"/>
          </a:xfrm>
          <a:prstGeom prst="rect">
            <a:avLst/>
          </a:prstGeom>
        </p:spPr>
      </p:pic>
      <p:sp>
        <p:nvSpPr>
          <p:cNvPr id="8" name="円/楕円 7">
            <a:extLst>
              <a:ext uri="{FF2B5EF4-FFF2-40B4-BE49-F238E27FC236}">
                <a16:creationId xmlns:a16="http://schemas.microsoft.com/office/drawing/2014/main" id="{9F2A5ECF-BB62-484D-849C-06E696045766}"/>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B1B1557-078B-CB48-A708-B2C8B8A57B94}"/>
              </a:ext>
            </a:extLst>
          </p:cNvPr>
          <p:cNvSpPr txBox="1"/>
          <p:nvPr/>
        </p:nvSpPr>
        <p:spPr>
          <a:xfrm>
            <a:off x="10167240" y="7041953"/>
            <a:ext cx="212918" cy="261610"/>
          </a:xfrm>
          <a:prstGeom prst="rect">
            <a:avLst/>
          </a:prstGeom>
          <a:noFill/>
        </p:spPr>
        <p:txBody>
          <a:bodyPr wrap="square" rtlCol="0">
            <a:spAutoFit/>
          </a:bodyPr>
          <a:lstStyle/>
          <a:p>
            <a:pPr algn="ctr"/>
            <a:r>
              <a:rPr lang="en-US" altLang="ja-JP" sz="1100" dirty="0">
                <a:solidFill>
                  <a:schemeClr val="bg1"/>
                </a:solidFill>
              </a:rPr>
              <a:t>8</a:t>
            </a:r>
            <a:endParaRPr kumimoji="1" lang="ja-JP" altLang="en-US" sz="1100">
              <a:solidFill>
                <a:schemeClr val="bg1"/>
              </a:solidFill>
            </a:endParaRPr>
          </a:p>
        </p:txBody>
      </p:sp>
    </p:spTree>
    <p:extLst>
      <p:ext uri="{BB962C8B-B14F-4D97-AF65-F5344CB8AC3E}">
        <p14:creationId xmlns:p14="http://schemas.microsoft.com/office/powerpoint/2010/main" val="4031316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4148BB2F-65A4-0745-BCF0-3DA161E3E2A5}"/>
              </a:ext>
            </a:extLst>
          </p:cNvPr>
          <p:cNvPicPr>
            <a:picLocks noChangeAspect="1"/>
          </p:cNvPicPr>
          <p:nvPr/>
        </p:nvPicPr>
        <p:blipFill>
          <a:blip r:embed="rId2"/>
          <a:stretch>
            <a:fillRect/>
          </a:stretch>
        </p:blipFill>
        <p:spPr>
          <a:xfrm>
            <a:off x="4086896" y="587904"/>
            <a:ext cx="5842000" cy="6883400"/>
          </a:xfrm>
          <a:prstGeom prst="rect">
            <a:avLst/>
          </a:prstGeom>
        </p:spPr>
      </p:pic>
      <p:sp>
        <p:nvSpPr>
          <p:cNvPr id="8" name="テキスト ボックス 7">
            <a:extLst>
              <a:ext uri="{FF2B5EF4-FFF2-40B4-BE49-F238E27FC236}">
                <a16:creationId xmlns:a16="http://schemas.microsoft.com/office/drawing/2014/main" id="{646FD223-5A2C-4E4F-8FA2-FEDEAD80565E}"/>
              </a:ext>
            </a:extLst>
          </p:cNvPr>
          <p:cNvSpPr txBox="1"/>
          <p:nvPr/>
        </p:nvSpPr>
        <p:spPr>
          <a:xfrm>
            <a:off x="691816" y="2110175"/>
            <a:ext cx="2663503" cy="3052439"/>
          </a:xfrm>
          <a:prstGeom prst="rect">
            <a:avLst/>
          </a:prstGeom>
          <a:noFill/>
        </p:spPr>
        <p:txBody>
          <a:bodyPr wrap="square" lIns="0" tIns="0" rIns="0" bIns="0" rtlCol="0">
            <a:spAutoFit/>
          </a:bodyPr>
          <a:lstStyle/>
          <a:p>
            <a:pPr algn="just">
              <a:lnSpc>
                <a:spcPct val="137000"/>
              </a:lnSpc>
            </a:pPr>
            <a:r>
              <a:rPr lang="ja-JP" altLang="en-US" sz="1040" b="1" spc="-10" dirty="0">
                <a:latin typeface="Yu Gothic" panose="020B0400000000000000" pitchFamily="34" charset="-128"/>
                <a:ea typeface="Yu Gothic" panose="020B0400000000000000" pitchFamily="34" charset="-128"/>
              </a:rPr>
              <a:t>関心のある広告ジャンルを複数回答で尋ねたところ、</a:t>
            </a:r>
            <a:r>
              <a:rPr lang="ja-JP" altLang="en-US" sz="1040" b="1" spc="-10" dirty="0">
                <a:highlight>
                  <a:srgbClr val="CDDC43"/>
                </a:highlight>
                <a:latin typeface="Yu Gothic" panose="020B0400000000000000" pitchFamily="34" charset="-128"/>
                <a:ea typeface="Yu Gothic" panose="020B0400000000000000" pitchFamily="34" charset="-128"/>
              </a:rPr>
              <a:t>新聞・ネット利用者</a:t>
            </a:r>
            <a:r>
              <a:rPr lang="ja-JP" altLang="en-US" sz="1040" b="1" spc="-10" dirty="0">
                <a:latin typeface="Yu Gothic" panose="020B0400000000000000" pitchFamily="34" charset="-128"/>
                <a:ea typeface="Yu Gothic" panose="020B0400000000000000" pitchFamily="34" charset="-128"/>
              </a:rPr>
              <a:t>は「新商品・サービスの発表」が</a:t>
            </a:r>
            <a:r>
              <a:rPr lang="en-US" altLang="ja-JP" sz="1040" b="1" spc="-10" dirty="0">
                <a:latin typeface="Yu Gothic" panose="020B0400000000000000" pitchFamily="34" charset="-128"/>
                <a:ea typeface="Yu Gothic" panose="020B0400000000000000" pitchFamily="34" charset="-128"/>
              </a:rPr>
              <a:t>76.5</a:t>
            </a:r>
            <a:r>
              <a:rPr lang="ja-JP" altLang="en-US" sz="1040" b="1" spc="-10" dirty="0">
                <a:latin typeface="Yu Gothic" panose="020B0400000000000000" pitchFamily="34" charset="-128"/>
                <a:ea typeface="Yu Gothic" panose="020B0400000000000000" pitchFamily="34" charset="-128"/>
              </a:rPr>
              <a:t>％、「商品・サービスのキャンペーン」が</a:t>
            </a:r>
            <a:r>
              <a:rPr lang="en-US" altLang="ja-JP" sz="1040" b="1" spc="-10" dirty="0">
                <a:latin typeface="Yu Gothic" panose="020B0400000000000000" pitchFamily="34" charset="-128"/>
                <a:ea typeface="Yu Gothic" panose="020B0400000000000000" pitchFamily="34" charset="-128"/>
              </a:rPr>
              <a:t>58.8</a:t>
            </a:r>
            <a:r>
              <a:rPr lang="ja-JP" altLang="en-US" sz="1040" b="1" spc="-10" dirty="0">
                <a:latin typeface="Yu Gothic" panose="020B0400000000000000" pitchFamily="34" charset="-128"/>
                <a:ea typeface="Yu Gothic" panose="020B0400000000000000" pitchFamily="34" charset="-128"/>
              </a:rPr>
              <a:t>％に上り、いずれも</a:t>
            </a:r>
            <a:r>
              <a:rPr lang="ja-JP" altLang="en-US" sz="1040" b="1" spc="-10" dirty="0">
                <a:highlight>
                  <a:srgbClr val="CFCCCB"/>
                </a:highlight>
                <a:latin typeface="Yu Gothic" panose="020B0400000000000000" pitchFamily="34" charset="-128"/>
                <a:ea typeface="Yu Gothic" panose="020B0400000000000000" pitchFamily="34" charset="-128"/>
              </a:rPr>
              <a:t>ネット利用者</a:t>
            </a:r>
            <a:r>
              <a:rPr lang="ja-JP" altLang="en-US" sz="1040" b="1" spc="-10" dirty="0">
                <a:latin typeface="Yu Gothic" panose="020B0400000000000000" pitchFamily="34" charset="-128"/>
                <a:ea typeface="Yu Gothic" panose="020B0400000000000000" pitchFamily="34" charset="-128"/>
              </a:rPr>
              <a:t>より高いスコアでした。新聞広告とネットを組み合わせて新商品・サービスの告知やキャンペーンを展開すれば、ターゲット層の関心を集め、購買意欲を高める可能性があることがうかがえます。</a:t>
            </a:r>
          </a:p>
          <a:p>
            <a:pPr algn="just">
              <a:lnSpc>
                <a:spcPct val="137000"/>
              </a:lnSpc>
            </a:pPr>
            <a:r>
              <a:rPr lang="ja-JP" altLang="en-US" sz="1040" b="1" spc="-10" dirty="0">
                <a:latin typeface="Yu Gothic" panose="020B0400000000000000" pitchFamily="34" charset="-128"/>
                <a:ea typeface="Yu Gothic" panose="020B0400000000000000" pitchFamily="34" charset="-128"/>
              </a:rPr>
              <a:t>また</a:t>
            </a:r>
            <a:r>
              <a:rPr lang="ja-JP" altLang="en-US" sz="1040" b="1" spc="-10" dirty="0">
                <a:highlight>
                  <a:srgbClr val="CDDC43"/>
                </a:highlight>
                <a:latin typeface="Yu Gothic" panose="020B0400000000000000" pitchFamily="34" charset="-128"/>
                <a:ea typeface="Yu Gothic" panose="020B0400000000000000" pitchFamily="34" charset="-128"/>
              </a:rPr>
              <a:t>新聞・ネット利用者</a:t>
            </a:r>
            <a:r>
              <a:rPr lang="ja-JP" altLang="en-US" sz="1040" b="1" spc="-10" dirty="0">
                <a:latin typeface="Yu Gothic" panose="020B0400000000000000" pitchFamily="34" charset="-128"/>
                <a:ea typeface="Yu Gothic" panose="020B0400000000000000" pitchFamily="34" charset="-128"/>
              </a:rPr>
              <a:t>は「政府・自治体広報」「地域活性化に向けた取り組み」のスコアが</a:t>
            </a:r>
            <a:r>
              <a:rPr lang="ja-JP" altLang="en-US" sz="1040" b="1" spc="-10" dirty="0">
                <a:highlight>
                  <a:srgbClr val="CFCCCB"/>
                </a:highlight>
                <a:latin typeface="Yu Gothic" panose="020B0400000000000000" pitchFamily="34" charset="-128"/>
                <a:ea typeface="Yu Gothic" panose="020B0400000000000000" pitchFamily="34" charset="-128"/>
              </a:rPr>
              <a:t>ネット利用者</a:t>
            </a:r>
            <a:r>
              <a:rPr lang="ja-JP" altLang="en-US" sz="1040" b="1" spc="-10" dirty="0">
                <a:latin typeface="Yu Gothic" panose="020B0400000000000000" pitchFamily="34" charset="-128"/>
                <a:ea typeface="Yu Gothic" panose="020B0400000000000000" pitchFamily="34" charset="-128"/>
              </a:rPr>
              <a:t>より</a:t>
            </a:r>
            <a:r>
              <a:rPr lang="en-US" altLang="ja-JP" sz="1040" b="1" spc="-10" dirty="0">
                <a:latin typeface="Yu Gothic" panose="020B0400000000000000" pitchFamily="34" charset="-128"/>
                <a:ea typeface="Yu Gothic" panose="020B0400000000000000" pitchFamily="34" charset="-128"/>
              </a:rPr>
              <a:t>10</a:t>
            </a:r>
            <a:r>
              <a:rPr lang="ja-JP" altLang="en-US" sz="1040" b="1" spc="-10" dirty="0">
                <a:latin typeface="Yu Gothic" panose="020B0400000000000000" pitchFamily="34" charset="-128"/>
                <a:ea typeface="Yu Gothic" panose="020B0400000000000000" pitchFamily="34" charset="-128"/>
              </a:rPr>
              <a:t>ポイント以上高く、公共的な情報への関心が高いことがうかがえます。</a:t>
            </a:r>
          </a:p>
        </p:txBody>
      </p:sp>
      <p:sp>
        <p:nvSpPr>
          <p:cNvPr id="9" name="テキスト ボックス 8">
            <a:extLst>
              <a:ext uri="{FF2B5EF4-FFF2-40B4-BE49-F238E27FC236}">
                <a16:creationId xmlns:a16="http://schemas.microsoft.com/office/drawing/2014/main" id="{056CD621-CD49-464B-82C4-90890DF4A5F4}"/>
              </a:ext>
            </a:extLst>
          </p:cNvPr>
          <p:cNvSpPr txBox="1"/>
          <p:nvPr/>
        </p:nvSpPr>
        <p:spPr>
          <a:xfrm>
            <a:off x="665568" y="441854"/>
            <a:ext cx="4004673" cy="1413272"/>
          </a:xfrm>
          <a:prstGeom prst="rect">
            <a:avLst/>
          </a:prstGeom>
          <a:noFill/>
        </p:spPr>
        <p:txBody>
          <a:bodyPr wrap="square" lIns="0" tIns="0" rIns="0" bIns="0" rtlCol="0" anchor="t">
            <a:spAutoFit/>
          </a:bodyPr>
          <a:lstStyle/>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商品やサービス</a:t>
            </a:r>
            <a:r>
              <a:rPr lang="ja-JP" altLang="en-US" sz="2600" b="1" spc="-300">
                <a:solidFill>
                  <a:srgbClr val="0098C8"/>
                </a:solidFill>
                <a:latin typeface="Yu Gothic" panose="020B0400000000000000" pitchFamily="34" charset="-128"/>
                <a:ea typeface="Yu Gothic" panose="020B0400000000000000" pitchFamily="34" charset="-128"/>
              </a:rPr>
              <a:t>、</a:t>
            </a:r>
            <a:r>
              <a:rPr lang="ja-JP" altLang="en-US" sz="2600" b="1">
                <a:solidFill>
                  <a:srgbClr val="0098C8"/>
                </a:solidFill>
                <a:latin typeface="Yu Gothic" panose="020B0400000000000000" pitchFamily="34" charset="-128"/>
                <a:ea typeface="Yu Gothic" panose="020B0400000000000000" pitchFamily="34" charset="-128"/>
              </a:rPr>
              <a:t>公共的な</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情報への関心が高い</a:t>
            </a:r>
          </a:p>
          <a:p>
            <a:pPr algn="just">
              <a:lnSpc>
                <a:spcPct val="120000"/>
              </a:lnSpc>
            </a:pPr>
            <a:r>
              <a:rPr lang="ja-JP" altLang="en-US" sz="2600" b="1">
                <a:solidFill>
                  <a:srgbClr val="0098C8"/>
                </a:solidFill>
                <a:latin typeface="Yu Gothic" panose="020B0400000000000000" pitchFamily="34" charset="-128"/>
                <a:ea typeface="Yu Gothic" panose="020B0400000000000000" pitchFamily="34" charset="-128"/>
              </a:rPr>
              <a:t>新</a:t>
            </a:r>
            <a:r>
              <a:rPr lang="ja-JP" altLang="en-US" sz="2600" b="1" spc="-300">
                <a:solidFill>
                  <a:srgbClr val="0098C8"/>
                </a:solidFill>
                <a:latin typeface="Yu Gothic" panose="020B0400000000000000" pitchFamily="34" charset="-128"/>
                <a:ea typeface="Yu Gothic" panose="020B0400000000000000" pitchFamily="34" charset="-128"/>
              </a:rPr>
              <a:t>聞・ネット</a:t>
            </a:r>
            <a:r>
              <a:rPr lang="ja-JP" altLang="en-US" sz="2600" b="1">
                <a:solidFill>
                  <a:srgbClr val="0098C8"/>
                </a:solidFill>
                <a:latin typeface="Yu Gothic" panose="020B0400000000000000" pitchFamily="34" charset="-128"/>
                <a:ea typeface="Yu Gothic" panose="020B0400000000000000" pitchFamily="34" charset="-128"/>
              </a:rPr>
              <a:t>利用者</a:t>
            </a:r>
          </a:p>
        </p:txBody>
      </p:sp>
      <p:pic>
        <p:nvPicPr>
          <p:cNvPr id="10" name="図 9">
            <a:extLst>
              <a:ext uri="{FF2B5EF4-FFF2-40B4-BE49-F238E27FC236}">
                <a16:creationId xmlns:a16="http://schemas.microsoft.com/office/drawing/2014/main" id="{7661E9E4-69F7-7B43-9F87-6E6D5AA88E87}"/>
              </a:ext>
            </a:extLst>
          </p:cNvPr>
          <p:cNvPicPr>
            <a:picLocks noChangeAspect="1"/>
          </p:cNvPicPr>
          <p:nvPr/>
        </p:nvPicPr>
        <p:blipFill>
          <a:blip r:embed="rId3"/>
          <a:stretch>
            <a:fillRect/>
          </a:stretch>
        </p:blipFill>
        <p:spPr>
          <a:xfrm>
            <a:off x="1020086" y="5311079"/>
            <a:ext cx="1079500" cy="685800"/>
          </a:xfrm>
          <a:prstGeom prst="rect">
            <a:avLst/>
          </a:prstGeom>
        </p:spPr>
      </p:pic>
      <p:pic>
        <p:nvPicPr>
          <p:cNvPr id="11" name="図 10">
            <a:extLst>
              <a:ext uri="{FF2B5EF4-FFF2-40B4-BE49-F238E27FC236}">
                <a16:creationId xmlns:a16="http://schemas.microsoft.com/office/drawing/2014/main" id="{4FA83EF5-2497-4E4F-A8BF-962E0AAA0518}"/>
              </a:ext>
            </a:extLst>
          </p:cNvPr>
          <p:cNvPicPr>
            <a:picLocks noChangeAspect="1"/>
          </p:cNvPicPr>
          <p:nvPr/>
        </p:nvPicPr>
        <p:blipFill>
          <a:blip r:embed="rId4"/>
          <a:stretch>
            <a:fillRect/>
          </a:stretch>
        </p:blipFill>
        <p:spPr>
          <a:xfrm>
            <a:off x="2305411" y="5698272"/>
            <a:ext cx="927100" cy="863600"/>
          </a:xfrm>
          <a:prstGeom prst="rect">
            <a:avLst/>
          </a:prstGeom>
        </p:spPr>
      </p:pic>
      <p:sp>
        <p:nvSpPr>
          <p:cNvPr id="13" name="円/楕円 12">
            <a:extLst>
              <a:ext uri="{FF2B5EF4-FFF2-40B4-BE49-F238E27FC236}">
                <a16:creationId xmlns:a16="http://schemas.microsoft.com/office/drawing/2014/main" id="{D7906AB5-D1F3-FB43-AF6D-6855D9C99A55}"/>
              </a:ext>
            </a:extLst>
          </p:cNvPr>
          <p:cNvSpPr/>
          <p:nvPr/>
        </p:nvSpPr>
        <p:spPr>
          <a:xfrm>
            <a:off x="10127649" y="7032429"/>
            <a:ext cx="279401" cy="279401"/>
          </a:xfrm>
          <a:prstGeom prst="ellipse">
            <a:avLst/>
          </a:prstGeom>
          <a:solidFill>
            <a:srgbClr val="00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53F1AE6-A287-624C-9079-EE610F7EA655}"/>
              </a:ext>
            </a:extLst>
          </p:cNvPr>
          <p:cNvSpPr txBox="1"/>
          <p:nvPr/>
        </p:nvSpPr>
        <p:spPr>
          <a:xfrm>
            <a:off x="10167240" y="7041953"/>
            <a:ext cx="212918" cy="261610"/>
          </a:xfrm>
          <a:prstGeom prst="rect">
            <a:avLst/>
          </a:prstGeom>
          <a:noFill/>
        </p:spPr>
        <p:txBody>
          <a:bodyPr wrap="square" rtlCol="0">
            <a:spAutoFit/>
          </a:bodyPr>
          <a:lstStyle/>
          <a:p>
            <a:pPr algn="ctr"/>
            <a:r>
              <a:rPr lang="en-US" altLang="ja-JP" sz="1100" dirty="0">
                <a:solidFill>
                  <a:schemeClr val="bg1"/>
                </a:solidFill>
              </a:rPr>
              <a:t>9</a:t>
            </a:r>
            <a:endParaRPr kumimoji="1" lang="ja-JP" altLang="en-US" sz="1100">
              <a:solidFill>
                <a:schemeClr val="bg1"/>
              </a:solidFill>
            </a:endParaRPr>
          </a:p>
        </p:txBody>
      </p:sp>
    </p:spTree>
    <p:extLst>
      <p:ext uri="{BB962C8B-B14F-4D97-AF65-F5344CB8AC3E}">
        <p14:creationId xmlns:p14="http://schemas.microsoft.com/office/powerpoint/2010/main" val="31784837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807</TotalTime>
  <Words>2587</Words>
  <Application>Microsoft Office PowerPoint</Application>
  <PresentationFormat>ユーザー設定</PresentationFormat>
  <Paragraphs>103</Paragraphs>
  <Slides>19</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19</vt:i4>
      </vt:variant>
    </vt:vector>
  </HeadingPairs>
  <TitlesOfParts>
    <vt:vector size="26" baseType="lpstr">
      <vt:lpstr>Meiryo</vt:lpstr>
      <vt:lpstr>游ゴシック</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Microsoft Office User</dc:creator>
  <cp:lastModifiedBy>新聞協会デスクトップユーザー１</cp:lastModifiedBy>
  <cp:revision>51</cp:revision>
  <cp:lastPrinted>2024-03-21T07:00:39Z</cp:lastPrinted>
  <dcterms:created xsi:type="dcterms:W3CDTF">2023-04-17T01:27:42Z</dcterms:created>
  <dcterms:modified xsi:type="dcterms:W3CDTF">2024-03-21T07:29:41Z</dcterms:modified>
</cp:coreProperties>
</file>